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918" r:id="rId2"/>
    <p:sldId id="894" r:id="rId3"/>
    <p:sldId id="895" r:id="rId4"/>
    <p:sldId id="896" r:id="rId5"/>
    <p:sldId id="898" r:id="rId6"/>
    <p:sldId id="774" r:id="rId7"/>
    <p:sldId id="775" r:id="rId8"/>
    <p:sldId id="776" r:id="rId9"/>
    <p:sldId id="777" r:id="rId10"/>
    <p:sldId id="778" r:id="rId11"/>
    <p:sldId id="899" r:id="rId12"/>
    <p:sldId id="779" r:id="rId13"/>
    <p:sldId id="780" r:id="rId14"/>
    <p:sldId id="781" r:id="rId15"/>
    <p:sldId id="782" r:id="rId16"/>
    <p:sldId id="783" r:id="rId17"/>
    <p:sldId id="900" r:id="rId18"/>
    <p:sldId id="784" r:id="rId19"/>
    <p:sldId id="901" r:id="rId20"/>
    <p:sldId id="785" r:id="rId21"/>
    <p:sldId id="786" r:id="rId22"/>
    <p:sldId id="787" r:id="rId23"/>
    <p:sldId id="788" r:id="rId24"/>
    <p:sldId id="902" r:id="rId25"/>
    <p:sldId id="789" r:id="rId26"/>
    <p:sldId id="790" r:id="rId27"/>
    <p:sldId id="791" r:id="rId28"/>
    <p:sldId id="792" r:id="rId29"/>
    <p:sldId id="903" r:id="rId30"/>
    <p:sldId id="793" r:id="rId31"/>
    <p:sldId id="794" r:id="rId32"/>
    <p:sldId id="795" r:id="rId33"/>
    <p:sldId id="796" r:id="rId34"/>
    <p:sldId id="797" r:id="rId35"/>
    <p:sldId id="798" r:id="rId36"/>
    <p:sldId id="799" r:id="rId37"/>
    <p:sldId id="904" r:id="rId38"/>
    <p:sldId id="800" r:id="rId39"/>
    <p:sldId id="801" r:id="rId40"/>
    <p:sldId id="802" r:id="rId41"/>
    <p:sldId id="803" r:id="rId42"/>
    <p:sldId id="905" r:id="rId43"/>
    <p:sldId id="804" r:id="rId44"/>
    <p:sldId id="805" r:id="rId45"/>
    <p:sldId id="806" r:id="rId46"/>
    <p:sldId id="807" r:id="rId47"/>
    <p:sldId id="808" r:id="rId48"/>
    <p:sldId id="809" r:id="rId49"/>
    <p:sldId id="906" r:id="rId50"/>
    <p:sldId id="810" r:id="rId51"/>
  </p:sldIdLst>
  <p:sldSz cx="9906000" cy="6858000" type="A4"/>
  <p:notesSz cx="7099300" cy="10234613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120">
          <p15:clr>
            <a:srgbClr val="A4A3A4"/>
          </p15:clr>
        </p15:guide>
        <p15:guide id="3" orient="horz" pos="361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66FF"/>
    <a:srgbClr val="DDE1EB"/>
    <a:srgbClr val="CC99FF"/>
    <a:srgbClr val="CCCCFF"/>
    <a:srgbClr val="CC66FF"/>
    <a:srgbClr val="CCFFFF"/>
    <a:srgbClr val="000099"/>
    <a:srgbClr val="BBC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96083" autoAdjust="0"/>
  </p:normalViewPr>
  <p:slideViewPr>
    <p:cSldViewPr>
      <p:cViewPr varScale="1">
        <p:scale>
          <a:sx n="111" d="100"/>
          <a:sy n="111" d="100"/>
        </p:scale>
        <p:origin x="-1656" y="-96"/>
      </p:cViewPr>
      <p:guideLst>
        <p:guide orient="horz" pos="3612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7908"/>
    </p:cViewPr>
  </p:sorterViewPr>
  <p:notesViewPr>
    <p:cSldViewPr>
      <p:cViewPr varScale="1">
        <p:scale>
          <a:sx n="56" d="100"/>
          <a:sy n="56" d="100"/>
        </p:scale>
        <p:origin x="-2610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50" Type="http://schemas.openxmlformats.org/officeDocument/2006/relationships/slide" Target="slides/slide50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1" Type="http://schemas.openxmlformats.org/officeDocument/2006/relationships/slide" Target="slides/slide1.xml"/><Relationship Id="rId6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703" cy="51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598" y="0"/>
            <a:ext cx="3076702" cy="51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048"/>
            <a:ext cx="3076703" cy="51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598" y="9723048"/>
            <a:ext cx="3076702" cy="51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60" tIns="48230" rIns="96460" bIns="48230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AEDA48E-6F6D-48D1-8173-64F01B938C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7327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703" cy="51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30" tIns="48565" rIns="97130" bIns="48565" numCol="1" anchor="ctr" anchorCtr="0" compatLnSpc="1">
            <a:prstTxWarp prst="textNoShape">
              <a:avLst/>
            </a:prstTxWarp>
          </a:bodyPr>
          <a:lstStyle>
            <a:lvl1pPr algn="l" latinLnBrk="0">
              <a:defRPr sz="1300">
                <a:latin typeface="굴림체" pitchFamily="49" charset="-127"/>
                <a:ea typeface="굴림체" pitchFamily="49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598" y="0"/>
            <a:ext cx="3076702" cy="51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30" tIns="48565" rIns="97130" bIns="48565" numCol="1" anchor="ctr" anchorCtr="0" compatLnSpc="1">
            <a:prstTxWarp prst="textNoShape">
              <a:avLst/>
            </a:prstTxWarp>
          </a:bodyPr>
          <a:lstStyle>
            <a:lvl1pPr algn="r" latinLnBrk="0">
              <a:defRPr sz="1300">
                <a:latin typeface="굴림체" pitchFamily="49" charset="-127"/>
                <a:ea typeface="굴림체" pitchFamily="49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766763"/>
            <a:ext cx="55435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5896" y="4861525"/>
            <a:ext cx="5207509" cy="460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30" tIns="48565" rIns="97130" bIns="485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048"/>
            <a:ext cx="3076703" cy="51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30" tIns="48565" rIns="97130" bIns="48565" numCol="1" anchor="b" anchorCtr="0" compatLnSpc="1">
            <a:prstTxWarp prst="textNoShape">
              <a:avLst/>
            </a:prstTxWarp>
          </a:bodyPr>
          <a:lstStyle>
            <a:lvl1pPr algn="l" latinLnBrk="0">
              <a:defRPr sz="1300">
                <a:latin typeface="굴림체" pitchFamily="49" charset="-127"/>
                <a:ea typeface="굴림체" pitchFamily="49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598" y="9723048"/>
            <a:ext cx="3076702" cy="51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30" tIns="48565" rIns="97130" bIns="48565" numCol="1" anchor="b" anchorCtr="0" compatLnSpc="1">
            <a:prstTxWarp prst="textNoShape">
              <a:avLst/>
            </a:prstTxWarp>
          </a:bodyPr>
          <a:lstStyle>
            <a:lvl1pPr algn="r" latinLnBrk="0">
              <a:defRPr sz="1300">
                <a:latin typeface="굴림체" pitchFamily="49" charset="-127"/>
                <a:ea typeface="굴림체" pitchFamily="49" charset="-127"/>
              </a:defRPr>
            </a:lvl1pPr>
          </a:lstStyle>
          <a:p>
            <a:pPr>
              <a:defRPr/>
            </a:pPr>
            <a:fld id="{81A385A8-FB28-4222-9A17-E547CCE35C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9983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286000"/>
            <a:ext cx="8382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50075" y="211138"/>
            <a:ext cx="2212975" cy="58451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06388" y="211138"/>
            <a:ext cx="6491287" cy="58451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42950" y="990600"/>
            <a:ext cx="4133850" cy="5065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90600"/>
            <a:ext cx="4133850" cy="5065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38"/>
          <p:cNvSpPr>
            <a:spLocks noChangeArrowheads="1"/>
          </p:cNvSpPr>
          <p:nvPr userDrawn="1"/>
        </p:nvSpPr>
        <p:spPr bwMode="auto">
          <a:xfrm>
            <a:off x="0" y="6503988"/>
            <a:ext cx="9906000" cy="244475"/>
          </a:xfrm>
          <a:prstGeom prst="rect">
            <a:avLst/>
          </a:prstGeom>
          <a:gradFill rotWithShape="0">
            <a:gsLst>
              <a:gs pos="0">
                <a:srgbClr val="E7E7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3" name="Rectangle 29"/>
          <p:cNvSpPr>
            <a:spLocks noChangeArrowheads="1"/>
          </p:cNvSpPr>
          <p:nvPr userDrawn="1"/>
        </p:nvSpPr>
        <p:spPr bwMode="auto">
          <a:xfrm>
            <a:off x="0" y="0"/>
            <a:ext cx="9906000" cy="914400"/>
          </a:xfrm>
          <a:prstGeom prst="rect">
            <a:avLst/>
          </a:prstGeom>
          <a:gradFill rotWithShape="0">
            <a:gsLst>
              <a:gs pos="0">
                <a:srgbClr val="E7E7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6388" y="211138"/>
            <a:ext cx="73310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990600"/>
            <a:ext cx="8420100" cy="506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8983663" y="6484938"/>
            <a:ext cx="9683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페이지</a:t>
            </a:r>
            <a:fld id="{990C8AF0-E587-4C74-842F-A5409B5C163A}" type="slidenum">
              <a:rPr lang="ko-KR" altLang="en-US" sz="1200">
                <a:latin typeface="맑은 고딕" pitchFamily="50" charset="-127"/>
                <a:ea typeface="맑은 고딕" pitchFamily="50" charset="-127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 flipH="1" flipV="1">
            <a:off x="0" y="700088"/>
            <a:ext cx="9906000" cy="714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60" name="Line 36"/>
          <p:cNvSpPr>
            <a:spLocks noChangeShapeType="1"/>
          </p:cNvSpPr>
          <p:nvPr userDrawn="1"/>
        </p:nvSpPr>
        <p:spPr bwMode="auto">
          <a:xfrm>
            <a:off x="0" y="6861175"/>
            <a:ext cx="9896475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3" name="Rectangle 39"/>
          <p:cNvSpPr>
            <a:spLocks noChangeArrowheads="1"/>
          </p:cNvSpPr>
          <p:nvPr userDrawn="1"/>
        </p:nvSpPr>
        <p:spPr bwMode="auto">
          <a:xfrm>
            <a:off x="42863" y="803275"/>
            <a:ext cx="9817100" cy="5638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2895600" cy="6858000"/>
            <a:chOff x="0" y="0"/>
            <a:chExt cx="1824" cy="4320"/>
          </a:xfrm>
        </p:grpSpPr>
        <p:sp>
          <p:nvSpPr>
            <p:cNvPr id="4102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026" cy="4320"/>
            </a:xfrm>
            <a:prstGeom prst="rect">
              <a:avLst/>
            </a:prstGeom>
            <a:solidFill>
              <a:srgbClr val="6F98B7"/>
            </a:solidFill>
            <a:ln w="19050">
              <a:noFill/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endParaRPr lang="ko-KR" altLang="ko-KR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03" name="Rectangle 4"/>
            <p:cNvSpPr>
              <a:spLocks noChangeArrowheads="1"/>
            </p:cNvSpPr>
            <p:nvPr/>
          </p:nvSpPr>
          <p:spPr bwMode="auto">
            <a:xfrm>
              <a:off x="1026" y="0"/>
              <a:ext cx="497" cy="4320"/>
            </a:xfrm>
            <a:prstGeom prst="rect">
              <a:avLst/>
            </a:prstGeom>
            <a:solidFill>
              <a:srgbClr val="B2C8D8"/>
            </a:solidFill>
            <a:ln w="19050">
              <a:noFill/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endParaRPr lang="ko-KR" altLang="ko-KR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04" name="Rectangle 5"/>
            <p:cNvSpPr>
              <a:spLocks noChangeArrowheads="1"/>
            </p:cNvSpPr>
            <p:nvPr/>
          </p:nvSpPr>
          <p:spPr bwMode="auto">
            <a:xfrm>
              <a:off x="1523" y="0"/>
              <a:ext cx="301" cy="4320"/>
            </a:xfrm>
            <a:prstGeom prst="rect">
              <a:avLst/>
            </a:prstGeom>
            <a:solidFill>
              <a:srgbClr val="E8EFF4"/>
            </a:solidFill>
            <a:ln w="19050">
              <a:noFill/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endParaRPr lang="ko-KR" altLang="ko-KR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105" name="Picture 6" descr="C:\Program Files\Common Files\Microsoft Shared\Clipart\cagcat50\MP00640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" y="2036"/>
              <a:ext cx="1603" cy="1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1202055" y="893763"/>
            <a:ext cx="75565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데이터 시각화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with </a:t>
            </a:r>
            <a:r>
              <a:rPr kumimoji="1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파이썬</a:t>
            </a:r>
            <a:endParaRPr kumimoji="1" lang="en-US" altLang="ko-KR" sz="4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080792" y="2674144"/>
            <a:ext cx="5978525" cy="11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lnSpc>
                <a:spcPct val="120000"/>
              </a:lnSpc>
            </a:pPr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Chapter 04</a:t>
            </a:r>
          </a:p>
          <a:p>
            <a:pPr algn="l">
              <a:lnSpc>
                <a:spcPct val="120000"/>
              </a:lnSpc>
            </a:pP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</a:rPr>
              <a:t>한국 복지 패널 데이터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20" y="681788"/>
            <a:ext cx="1656184" cy="20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3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한국 복지 패널 데이터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palette </a:t>
            </a:r>
            <a:r>
              <a:rPr lang="ko-KR" altLang="en-US" sz="1600" dirty="0"/>
              <a:t>매개 변수를 이용하여 지정된 팔레트를 사용하여 색상을 지정할 수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14" y="1834435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540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나이에 따른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distplot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929485"/>
          </a:xfrm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distplot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명령은 </a:t>
            </a:r>
            <a:r>
              <a:rPr lang="ko-KR" altLang="en-US" sz="1600" dirty="0" err="1"/>
              <a:t>러그와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커널</a:t>
            </a:r>
            <a:r>
              <a:rPr lang="ko-KR" altLang="en-US" sz="1600" dirty="0"/>
              <a:t> 밀도 표시 기능이 있어서 </a:t>
            </a:r>
            <a:r>
              <a:rPr lang="en-US" altLang="ko-KR" sz="1600" dirty="0" err="1"/>
              <a:t>matplotlib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hist</a:t>
            </a:r>
            <a:r>
              <a:rPr lang="en-US" altLang="ko-KR" sz="1600" dirty="0"/>
              <a:t> </a:t>
            </a:r>
            <a:r>
              <a:rPr lang="ko-KR" altLang="en-US" sz="1600" dirty="0"/>
              <a:t>명령보다 많이 사용됩니다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matplotlib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hist</a:t>
            </a:r>
            <a:r>
              <a:rPr lang="en-US" altLang="ko-KR" sz="1600" dirty="0"/>
              <a:t> </a:t>
            </a:r>
            <a:r>
              <a:rPr lang="ko-KR" altLang="en-US" sz="1600" dirty="0"/>
              <a:t>그래프와 </a:t>
            </a:r>
            <a:r>
              <a:rPr lang="en-US" altLang="ko-KR" sz="1600" dirty="0" err="1"/>
              <a:t>kdeplot</a:t>
            </a:r>
            <a:r>
              <a:rPr lang="ko-KR" altLang="en-US" sz="1600" dirty="0"/>
              <a:t>을 통합한 그래프로 </a:t>
            </a:r>
            <a:r>
              <a:rPr lang="ko-KR" altLang="en-US" sz="1600" dirty="0" err="1"/>
              <a:t>일변량</a:t>
            </a:r>
            <a:r>
              <a:rPr lang="ko-KR" altLang="en-US" sz="1600" dirty="0"/>
              <a:t> 데이터에 사용됩니다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distplot</a:t>
            </a:r>
            <a:r>
              <a:rPr lang="en-US" altLang="ko-KR" sz="1600" dirty="0"/>
              <a:t>() </a:t>
            </a:r>
            <a:r>
              <a:rPr lang="ko-KR" altLang="en-US" sz="1600" dirty="0"/>
              <a:t>함수는 데이터의 분포와 밀도를 확인할 수 있습니다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88577"/>
              </p:ext>
            </p:extLst>
          </p:nvPr>
        </p:nvGraphicFramePr>
        <p:xfrm>
          <a:off x="551547" y="1985415"/>
          <a:ext cx="9021087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4214199461"/>
                    </a:ext>
                  </a:extLst>
                </a:gridCol>
                <a:gridCol w="7406635">
                  <a:extLst>
                    <a:ext uri="{9D8B030D-6E8A-4147-A177-3AD203B41FA5}">
                      <a16:colId xmlns="" xmlns:a16="http://schemas.microsoft.com/office/drawing/2014/main" val="1164586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4714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Series, 1d-array, or list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등을 사용할 수 있습니다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82049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bins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계급의 개수를 지정하는 매개 변수입니다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57679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hist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True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이면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히스토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그램을 그려 줍니다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20882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kde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kde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는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histogram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보다 부드러운 형태의 분포 곡선을 보여주는 방법입니다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True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이면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kde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(kernel density)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형식으로 보여 줍니다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73580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rug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True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이면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rugplot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그려 줍니다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65589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vertical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 값은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False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으로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True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이면 가로로 그래프를 그려 줍니다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5141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color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색상을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문자열 형식인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'g'(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녹색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'y'(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노란색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등의 형식으로 입력하면 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49602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0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나이에 따른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distplot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ko-KR" altLang="en-US" sz="1600" dirty="0"/>
              <a:t>매개 변수 </a:t>
            </a:r>
            <a:r>
              <a:rPr lang="en-US" altLang="ko-KR" sz="1600" dirty="0"/>
              <a:t>rug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kde</a:t>
            </a:r>
            <a:r>
              <a:rPr lang="ko-KR" altLang="en-US" sz="1600" dirty="0"/>
              <a:t>에 </a:t>
            </a:r>
            <a:r>
              <a:rPr lang="en-US" altLang="ko-KR" sz="1600" dirty="0"/>
              <a:t>True </a:t>
            </a:r>
            <a:r>
              <a:rPr lang="ko-KR" altLang="en-US" sz="1600" dirty="0"/>
              <a:t>값을 지정하면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커널</a:t>
            </a:r>
            <a:r>
              <a:rPr lang="ko-KR" altLang="en-US" sz="1600" dirty="0"/>
              <a:t> 밀도 곡선과 </a:t>
            </a:r>
            <a:r>
              <a:rPr lang="en-US" altLang="ko-KR" sz="1600" dirty="0"/>
              <a:t>rug(</a:t>
            </a:r>
            <a:r>
              <a:rPr lang="ko-KR" altLang="en-US" sz="1600" dirty="0"/>
              <a:t>선분</a:t>
            </a:r>
            <a:r>
              <a:rPr lang="en-US" altLang="ko-KR" sz="1600" dirty="0"/>
              <a:t>)</a:t>
            </a:r>
            <a:r>
              <a:rPr lang="ko-KR" altLang="en-US" sz="1600" dirty="0"/>
              <a:t>을 동시에 보여 줍니다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14" y="1628800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38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나이에 따른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distplot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ko-KR" altLang="en-US" sz="1600" dirty="0" err="1" smtClean="0"/>
              <a:t>커널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밀도 곡선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kde</a:t>
            </a:r>
            <a:r>
              <a:rPr lang="en-US" altLang="ko-KR" sz="1600" dirty="0"/>
              <a:t>=True)</a:t>
            </a:r>
            <a:r>
              <a:rPr lang="ko-KR" altLang="en-US" sz="1600" dirty="0"/>
              <a:t>과 </a:t>
            </a:r>
            <a:r>
              <a:rPr lang="ko-KR" altLang="en-US" sz="1600" dirty="0" err="1"/>
              <a:t>히스토</a:t>
            </a:r>
            <a:r>
              <a:rPr lang="ko-KR" altLang="en-US" sz="1600" dirty="0"/>
              <a:t> 그램</a:t>
            </a:r>
            <a:r>
              <a:rPr lang="en-US" altLang="ko-KR" sz="1600" dirty="0"/>
              <a:t>(</a:t>
            </a:r>
            <a:r>
              <a:rPr lang="en-US" altLang="ko-KR" sz="1600" dirty="0" err="1"/>
              <a:t>hist</a:t>
            </a:r>
            <a:r>
              <a:rPr lang="en-US" altLang="ko-KR" sz="1600" dirty="0"/>
              <a:t>=True)</a:t>
            </a:r>
            <a:r>
              <a:rPr lang="ko-KR" altLang="en-US" sz="1600" dirty="0"/>
              <a:t>을 동시에 보여 줍니다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14" y="1384435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979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나이에 따른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distplot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vertical </a:t>
            </a:r>
            <a:r>
              <a:rPr lang="ko-KR" altLang="en-US" sz="1600" dirty="0"/>
              <a:t>매개 변수의 값이 </a:t>
            </a:r>
            <a:r>
              <a:rPr lang="en-US" altLang="ko-KR" sz="1600" dirty="0"/>
              <a:t>True</a:t>
            </a:r>
            <a:r>
              <a:rPr lang="ko-KR" altLang="en-US" sz="1600" dirty="0"/>
              <a:t>이면 데이터를 가로 방향으로 그릴 수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14" y="1534435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234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나이에 따른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distplot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color </a:t>
            </a:r>
            <a:r>
              <a:rPr lang="ko-KR" altLang="en-US" sz="1600" dirty="0"/>
              <a:t>매개 변수는 색상을 지정하는 옵션입니다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'r', 'g' </a:t>
            </a:r>
            <a:r>
              <a:rPr lang="ko-KR" altLang="en-US" sz="1600" dirty="0"/>
              <a:t>등의 문자열 형식으로 지정이 가능합니다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14" y="1684435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31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결혼 유무와 성별에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히트맵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heatmap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471172"/>
          </a:xfrm>
        </p:spPr>
        <p:txBody>
          <a:bodyPr wrap="square">
            <a:spAutoFit/>
          </a:bodyPr>
          <a:lstStyle/>
          <a:p>
            <a:r>
              <a:rPr lang="ko-KR" altLang="en-US" sz="1600" dirty="0"/>
              <a:t>데이터가 </a:t>
            </a:r>
            <a:r>
              <a:rPr lang="en-US" altLang="ko-KR" sz="1600" dirty="0"/>
              <a:t>2</a:t>
            </a:r>
            <a:r>
              <a:rPr lang="ko-KR" altLang="en-US" sz="1600" dirty="0"/>
              <a:t>차원이고 모든 값이 카테고리 값이면 </a:t>
            </a:r>
            <a:r>
              <a:rPr lang="en-US" altLang="ko-KR" sz="1600" dirty="0" err="1"/>
              <a:t>heatmap</a:t>
            </a:r>
            <a:r>
              <a:rPr lang="en-US" altLang="ko-KR" sz="1600" dirty="0"/>
              <a:t> </a:t>
            </a:r>
            <a:r>
              <a:rPr lang="ko-KR" altLang="en-US" sz="1600" dirty="0"/>
              <a:t>명령을 사용하면 좋습니다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heatmap</a:t>
            </a:r>
            <a:r>
              <a:rPr lang="ko-KR" altLang="en-US" sz="1600" dirty="0"/>
              <a:t>은 색상으로 표현된 행렬 정보를 이용하여 사각형의 그래프를 그려 줍니다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heatmap</a:t>
            </a:r>
            <a:r>
              <a:rPr lang="ko-KR" altLang="en-US" sz="1600" dirty="0"/>
              <a:t>을 이용해도 두 개의 카테고리 값에 의한 실수 값의 변화를 볼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색상으로 표현할 수 있는 다양한 정보를 일정한 이미지 위에 열 분포 형태의 </a:t>
            </a:r>
            <a:r>
              <a:rPr lang="en-US" altLang="ko-KR" sz="1600" dirty="0"/>
              <a:t>visual graphic</a:t>
            </a:r>
            <a:r>
              <a:rPr lang="ko-KR" altLang="en-US" sz="1600" dirty="0"/>
              <a:t>으로 출력하는 것이 특징입니다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818774"/>
              </p:ext>
            </p:extLst>
          </p:nvPr>
        </p:nvGraphicFramePr>
        <p:xfrm>
          <a:off x="551259" y="2619752"/>
          <a:ext cx="9021087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3408694611"/>
                    </a:ext>
                  </a:extLst>
                </a:gridCol>
                <a:gridCol w="7406635">
                  <a:extLst>
                    <a:ext uri="{9D8B030D-6E8A-4147-A177-3AD203B41FA5}">
                      <a16:colId xmlns="" xmlns:a16="http://schemas.microsoft.com/office/drawing/2014/main" val="2718145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0820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차원 형식의 데이터 셋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DataFrame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등등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사용합니다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4833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cmap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colormap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이름이나 색상을 담고 있는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list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 구조를 사용합니다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2040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annot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True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이면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cell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 해당하는 수치 값을 보여 줍니다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7275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0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결혼 유무와 성별에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히트맵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heatmap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'</a:t>
            </a:r>
            <a:r>
              <a:rPr lang="ko-KR" altLang="en-US" sz="1600" dirty="0" smtClean="0"/>
              <a:t>결혼 유무</a:t>
            </a:r>
            <a:r>
              <a:rPr lang="en-US" altLang="ko-KR" sz="1600" dirty="0" smtClean="0"/>
              <a:t>'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축으로 </a:t>
            </a:r>
            <a:r>
              <a:rPr lang="en-US" altLang="ko-KR" sz="1600" dirty="0" smtClean="0"/>
              <a:t>'</a:t>
            </a:r>
            <a:r>
              <a:rPr lang="ko-KR" altLang="en-US" sz="1600" dirty="0" smtClean="0"/>
              <a:t>성별</a:t>
            </a:r>
            <a:r>
              <a:rPr lang="en-US" altLang="ko-KR" sz="1600" dirty="0" smtClean="0"/>
              <a:t>'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y</a:t>
            </a:r>
            <a:r>
              <a:rPr lang="ko-KR" altLang="en-US" sz="1600" dirty="0" smtClean="0"/>
              <a:t>축으로 </a:t>
            </a:r>
            <a:r>
              <a:rPr lang="ko-KR" altLang="en-US" sz="1600" dirty="0" err="1" smtClean="0"/>
              <a:t>히트맵</a:t>
            </a:r>
            <a:r>
              <a:rPr lang="en-US" altLang="ko-KR" sz="1600" dirty="0"/>
              <a:t>(</a:t>
            </a:r>
            <a:r>
              <a:rPr lang="en-US" altLang="ko-KR" sz="1600" dirty="0" err="1"/>
              <a:t>heatmap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다음과 같이 그려 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값이 적을수록 진한 색상으로 출력이 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14" y="1834435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979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 smtClean="0">
                <a:cs typeface="바탕" panose="02030600000101010101" pitchFamily="18" charset="-127"/>
              </a:rPr>
              <a:t>상관 계수를 이용한 </a:t>
            </a:r>
            <a:r>
              <a:rPr lang="ko-KR" altLang="en-US" b="1" kern="100" dirty="0" err="1" smtClean="0">
                <a:cs typeface="바탕" panose="02030600000101010101" pitchFamily="18" charset="-127"/>
              </a:rPr>
              <a:t>히트맵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데이터 </a:t>
            </a:r>
            <a:r>
              <a:rPr lang="ko-KR" altLang="en-US" sz="1600" dirty="0"/>
              <a:t>프레임에 </a:t>
            </a:r>
            <a:r>
              <a:rPr lang="en-US" altLang="ko-KR" sz="1600" dirty="0" err="1"/>
              <a:t>corr</a:t>
            </a:r>
            <a:r>
              <a:rPr lang="en-US" altLang="ko-KR" sz="1600" dirty="0"/>
              <a:t>() </a:t>
            </a:r>
            <a:r>
              <a:rPr lang="ko-KR" altLang="en-US" sz="1600" dirty="0"/>
              <a:t>함수를 적용하면 상관 계수를 구할 수 있습니다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/>
              <a:t>correlation(</a:t>
            </a:r>
            <a:r>
              <a:rPr lang="ko-KR" altLang="en-US" sz="1600" dirty="0"/>
              <a:t>상관 관계</a:t>
            </a:r>
            <a:r>
              <a:rPr lang="en-US" altLang="ko-KR" sz="1600" dirty="0"/>
              <a:t>)</a:t>
            </a:r>
            <a:r>
              <a:rPr lang="ko-KR" altLang="en-US" sz="1600" dirty="0"/>
              <a:t>를 시각화해 </a:t>
            </a:r>
            <a:r>
              <a:rPr lang="ko-KR" altLang="en-US" sz="1600" dirty="0" err="1"/>
              <a:t>보도록합니다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700363"/>
            <a:ext cx="6192688" cy="4644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65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두 </a:t>
            </a:r>
            <a:r>
              <a:rPr lang="ko-KR" altLang="en-US" b="1" kern="100" dirty="0" err="1">
                <a:cs typeface="바탕" panose="02030600000101010101" pitchFamily="18" charset="-127"/>
              </a:rPr>
              <a:t>컬럼간의</a:t>
            </a:r>
            <a:r>
              <a:rPr lang="ko-KR" altLang="en-US" b="1" kern="100" dirty="0">
                <a:cs typeface="바탕" panose="02030600000101010101" pitchFamily="18" charset="-127"/>
              </a:rPr>
              <a:t> 짝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pairplot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차원 이상의 다차원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데이터인 경우 </a:t>
            </a:r>
            <a:r>
              <a:rPr lang="en-US" altLang="ko-KR" sz="1600" dirty="0" err="1"/>
              <a:t>pairplot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사용합니다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pairplot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</a:t>
            </a:r>
            <a:r>
              <a:rPr lang="en-US" altLang="ko-KR" sz="1600" dirty="0" err="1"/>
              <a:t>dataSet</a:t>
            </a:r>
            <a:r>
              <a:rPr lang="ko-KR" altLang="en-US" sz="1600" dirty="0"/>
              <a:t>들 중에서 각각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컬럼들간의</a:t>
            </a:r>
            <a:r>
              <a:rPr lang="ko-KR" altLang="en-US" sz="1600" dirty="0"/>
              <a:t> 관계를 그래프로 그려 주는 역할을 합니다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208879"/>
              </p:ext>
            </p:extLst>
          </p:nvPr>
        </p:nvGraphicFramePr>
        <p:xfrm>
          <a:off x="551259" y="1778476"/>
          <a:ext cx="9021087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3408694611"/>
                    </a:ext>
                  </a:extLst>
                </a:gridCol>
                <a:gridCol w="7406635">
                  <a:extLst>
                    <a:ext uri="{9D8B030D-6E8A-4147-A177-3AD203B41FA5}">
                      <a16:colId xmlns="" xmlns:a16="http://schemas.microsoft.com/office/drawing/2014/main" val="2718145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0820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적용할 데이터 프레임을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4833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특성을 구분할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컬럼을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75030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palette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팔레트를 지정하는 옵션입니다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1593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height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facet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높이를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inches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2040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markers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마킹될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도형의 모양을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예시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markers=["o", "s", "D", "p"]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7275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93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 smtClean="0">
                <a:cs typeface="바탕" panose="02030600000101010101" pitchFamily="18" charset="-127"/>
              </a:rPr>
              <a:t>데이터 전처리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ko-KR" altLang="en-US" sz="1600" dirty="0"/>
              <a:t>본격적인 실습에 앞서 관련 데이터들에 대하여 </a:t>
            </a:r>
            <a:r>
              <a:rPr lang="en-US" altLang="ko-KR" sz="1600" dirty="0"/>
              <a:t>"</a:t>
            </a:r>
            <a:r>
              <a:rPr lang="ko-KR" altLang="en-US" sz="1600" dirty="0"/>
              <a:t>데이터 전처리</a:t>
            </a:r>
            <a:r>
              <a:rPr lang="en-US" altLang="ko-KR" sz="1600" dirty="0"/>
              <a:t>"</a:t>
            </a:r>
            <a:r>
              <a:rPr lang="ko-KR" altLang="en-US" sz="1600" dirty="0"/>
              <a:t>를 다음과 같이 수행합니다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데이터 </a:t>
            </a:r>
            <a:r>
              <a:rPr lang="ko-KR" altLang="en-US" sz="1600" dirty="0" err="1"/>
              <a:t>전처리를</a:t>
            </a:r>
            <a:r>
              <a:rPr lang="ko-KR" altLang="en-US" sz="1600" dirty="0"/>
              <a:t> 하는 이유는 </a:t>
            </a:r>
            <a:r>
              <a:rPr lang="ko-KR" altLang="en-US" sz="1600" dirty="0" err="1"/>
              <a:t>가독성</a:t>
            </a:r>
            <a:r>
              <a:rPr lang="ko-KR" altLang="en-US" sz="1600" dirty="0"/>
              <a:t> 향상을 위함입니다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751915"/>
              </p:ext>
            </p:extLst>
          </p:nvPr>
        </p:nvGraphicFramePr>
        <p:xfrm>
          <a:off x="442455" y="1629896"/>
          <a:ext cx="902108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185">
                  <a:extLst>
                    <a:ext uri="{9D8B030D-6E8A-4147-A177-3AD203B41FA5}">
                      <a16:colId xmlns="" xmlns:a16="http://schemas.microsoft.com/office/drawing/2014/main" val="709687849"/>
                    </a:ext>
                  </a:extLst>
                </a:gridCol>
                <a:gridCol w="5760640">
                  <a:extLst>
                    <a:ext uri="{9D8B030D-6E8A-4147-A177-3AD203B41FA5}">
                      <a16:colId xmlns="" xmlns:a16="http://schemas.microsoft.com/office/drawing/2014/main" val="3801804456"/>
                    </a:ext>
                  </a:extLst>
                </a:gridCol>
                <a:gridCol w="1990263">
                  <a:extLst>
                    <a:ext uri="{9D8B030D-6E8A-4147-A177-3AD203B41FA5}">
                      <a16:colId xmlns="" xmlns:a16="http://schemas.microsoft.com/office/drawing/2014/main" val="39611407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속성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8170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gender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값이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이면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남성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', 2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이면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여성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으로 변경합니다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26396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marriage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값이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이면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결혼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', 3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이면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이혼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',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나머지는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결측치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라는 문자열로 처리합니다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54179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code_job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직업 코드와 관련된 </a:t>
                      </a:r>
                      <a:r>
                        <a:rPr lang="ko-KR" sz="1200" kern="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컬럼입니다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'welfare_job.csv'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와 결합하여 직업 이름 정보를 추출하도록 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675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code_religion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 </a:t>
                      </a:r>
                      <a:r>
                        <a:rPr lang="ko-KR" sz="1200" kern="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권역별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지역으로 문자열로 구분하도록 합니다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서울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2. 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수도권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인천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경기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부산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경남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울산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4.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대구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경북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5. 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대전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충남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 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강원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충북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7.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광주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전남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전북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제주도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03900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age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 년도에서 태어난 년도를 뺄셈합니다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신규 </a:t>
                      </a:r>
                      <a:r>
                        <a:rPr lang="ko-KR" sz="1200" kern="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25441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religion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종교의 유무를 </a:t>
                      </a:r>
                      <a:r>
                        <a:rPr lang="ko-KR" sz="1200" kern="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있슴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(1)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lang="ko-KR" sz="1200" kern="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없슴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으로 표기합니다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2746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income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소득이 없는 데이터에 대하여 다른 월급들의 평균 값을 적용합니다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7552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ageg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나이를 이용하여 연령대를 신규로 만듭니다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청년은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'30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미만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',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중년은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'30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이상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',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노년은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'60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이상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으로 설정하도록 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신규 </a:t>
                      </a:r>
                      <a:r>
                        <a:rPr lang="ko-KR" sz="1200" kern="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1094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6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두 </a:t>
            </a:r>
            <a:r>
              <a:rPr lang="ko-KR" altLang="en-US" b="1" kern="100" dirty="0" err="1">
                <a:cs typeface="바탕" panose="02030600000101010101" pitchFamily="18" charset="-127"/>
              </a:rPr>
              <a:t>컬럼간의</a:t>
            </a:r>
            <a:r>
              <a:rPr lang="ko-KR" altLang="en-US" b="1" kern="100" dirty="0">
                <a:cs typeface="바탕" panose="02030600000101010101" pitchFamily="18" charset="-127"/>
              </a:rPr>
              <a:t> 짝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pairplot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126462"/>
          </a:xfr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우측 </a:t>
            </a:r>
            <a:r>
              <a:rPr lang="ko-KR" altLang="en-US" sz="1600" dirty="0"/>
              <a:t>하단의 </a:t>
            </a:r>
            <a:r>
              <a:rPr lang="en-US" altLang="ko-KR" sz="1600" dirty="0"/>
              <a:t>'</a:t>
            </a:r>
            <a:r>
              <a:rPr lang="ko-KR" altLang="en-US" sz="1600" dirty="0"/>
              <a:t>나이</a:t>
            </a:r>
            <a:r>
              <a:rPr lang="en-US" altLang="ko-KR" sz="1600" dirty="0"/>
              <a:t>'</a:t>
            </a:r>
            <a:r>
              <a:rPr lang="ko-KR" altLang="en-US" sz="1600" dirty="0"/>
              <a:t>에 대한 히스토그램을 살펴 보면 대략 </a:t>
            </a:r>
            <a:r>
              <a:rPr lang="en-US" altLang="ko-KR" sz="1600" dirty="0"/>
              <a:t>50</a:t>
            </a:r>
            <a:r>
              <a:rPr lang="ko-KR" altLang="en-US" sz="1600" dirty="0"/>
              <a:t>대에서 </a:t>
            </a:r>
            <a:r>
              <a:rPr lang="en-US" altLang="ko-KR" sz="1600" dirty="0"/>
              <a:t>60</a:t>
            </a:r>
            <a:r>
              <a:rPr lang="ko-KR" altLang="en-US" sz="1600" dirty="0"/>
              <a:t>대의 사람이 많이 분포되어 있음을 확인할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err="1"/>
              <a:t>정중앙의</a:t>
            </a:r>
            <a:r>
              <a:rPr lang="ko-KR" altLang="en-US" sz="1600" dirty="0"/>
              <a:t> </a:t>
            </a:r>
            <a:r>
              <a:rPr lang="en-US" altLang="ko-KR" sz="1600" dirty="0"/>
              <a:t>'</a:t>
            </a:r>
            <a:r>
              <a:rPr lang="ko-KR" altLang="en-US" sz="1600" dirty="0"/>
              <a:t>소득</a:t>
            </a:r>
            <a:r>
              <a:rPr lang="en-US" altLang="ko-KR" sz="1600" dirty="0"/>
              <a:t>'</a:t>
            </a:r>
            <a:r>
              <a:rPr lang="ko-KR" altLang="en-US" sz="1600" dirty="0"/>
              <a:t>에 대한 히스토그램을 살펴 보면 유독 큰 소득이 있는 데</a:t>
            </a:r>
            <a:r>
              <a:rPr lang="en-US" altLang="ko-KR" sz="1600" dirty="0"/>
              <a:t>, </a:t>
            </a:r>
            <a:r>
              <a:rPr lang="ko-KR" altLang="en-US" sz="1600" dirty="0"/>
              <a:t>이상치</a:t>
            </a:r>
            <a:r>
              <a:rPr lang="en-US" altLang="ko-KR" sz="1600" dirty="0"/>
              <a:t>(outlier)</a:t>
            </a:r>
            <a:r>
              <a:rPr lang="ko-KR" altLang="en-US" sz="1600" dirty="0"/>
              <a:t>일 확률이 높습니다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48" y="2132856"/>
            <a:ext cx="4164496" cy="4164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76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두 </a:t>
            </a:r>
            <a:r>
              <a:rPr lang="ko-KR" altLang="en-US" b="1" kern="100" dirty="0" err="1">
                <a:cs typeface="바탕" panose="02030600000101010101" pitchFamily="18" charset="-127"/>
              </a:rPr>
              <a:t>컬럼간의</a:t>
            </a:r>
            <a:r>
              <a:rPr lang="ko-KR" altLang="en-US" b="1" kern="100" dirty="0">
                <a:cs typeface="바탕" panose="02030600000101010101" pitchFamily="18" charset="-127"/>
              </a:rPr>
              <a:t> 짝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pairplot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929485"/>
          </a:xfr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동일한 </a:t>
            </a:r>
            <a:r>
              <a:rPr lang="ko-KR" altLang="en-US" sz="1600" dirty="0"/>
              <a:t>데이터에 대하여 </a:t>
            </a:r>
            <a:r>
              <a:rPr lang="en-US" altLang="ko-KR" sz="1600" dirty="0"/>
              <a:t>'</a:t>
            </a:r>
            <a:r>
              <a:rPr lang="ko-KR" altLang="en-US" sz="1600" dirty="0"/>
              <a:t>결혼 유무</a:t>
            </a:r>
            <a:r>
              <a:rPr lang="en-US" altLang="ko-KR" sz="1600" dirty="0"/>
              <a:t>'</a:t>
            </a:r>
            <a:r>
              <a:rPr lang="ko-KR" altLang="en-US" sz="1600" dirty="0"/>
              <a:t>에 따는 그래프를 다시 그립니다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'</a:t>
            </a:r>
            <a:r>
              <a:rPr lang="ko-KR" altLang="en-US" sz="1600" dirty="0"/>
              <a:t>결혼 유무</a:t>
            </a:r>
            <a:r>
              <a:rPr lang="en-US" altLang="ko-KR" sz="1600" dirty="0"/>
              <a:t>' </a:t>
            </a:r>
            <a:r>
              <a:rPr lang="ko-KR" altLang="en-US" sz="1600" dirty="0" err="1"/>
              <a:t>컬럼이</a:t>
            </a:r>
            <a:r>
              <a:rPr lang="ko-KR" altLang="en-US" sz="1600" dirty="0"/>
              <a:t> 취할 수 있는 값은 </a:t>
            </a:r>
            <a:r>
              <a:rPr lang="en-US" altLang="ko-KR" sz="1600" dirty="0"/>
              <a:t>'</a:t>
            </a:r>
            <a:r>
              <a:rPr lang="ko-KR" altLang="en-US" sz="1600" dirty="0"/>
              <a:t>결혼</a:t>
            </a:r>
            <a:r>
              <a:rPr lang="en-US" altLang="ko-KR" sz="1600" dirty="0"/>
              <a:t>', '</a:t>
            </a:r>
            <a:r>
              <a:rPr lang="ko-KR" altLang="en-US" sz="1600" dirty="0"/>
              <a:t>이혼</a:t>
            </a:r>
            <a:r>
              <a:rPr lang="en-US" altLang="ko-KR" sz="1600" dirty="0"/>
              <a:t>', '</a:t>
            </a:r>
            <a:r>
              <a:rPr lang="ko-KR" altLang="en-US" sz="1600" dirty="0"/>
              <a:t>무응답</a:t>
            </a:r>
            <a:r>
              <a:rPr lang="en-US" altLang="ko-KR" sz="1600" dirty="0"/>
              <a:t>'</a:t>
            </a:r>
            <a:r>
              <a:rPr lang="ko-KR" altLang="en-US" sz="1600" dirty="0"/>
              <a:t>의 </a:t>
            </a:r>
            <a:r>
              <a:rPr lang="en-US" altLang="ko-KR" sz="1600" dirty="0"/>
              <a:t>3</a:t>
            </a:r>
            <a:r>
              <a:rPr lang="ko-KR" altLang="en-US" sz="1600" dirty="0"/>
              <a:t>가지 경우입니다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따라서</a:t>
            </a:r>
            <a:r>
              <a:rPr lang="en-US" altLang="ko-KR" sz="1600" dirty="0"/>
              <a:t>, </a:t>
            </a:r>
            <a:r>
              <a:rPr lang="ko-KR" altLang="en-US" sz="1600" dirty="0"/>
              <a:t>그림과 같이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색상으로 분류되고 있습니다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99" y="2212539"/>
            <a:ext cx="4747990" cy="4141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33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두 </a:t>
            </a:r>
            <a:r>
              <a:rPr lang="ko-KR" altLang="en-US" b="1" kern="100" dirty="0" err="1">
                <a:cs typeface="바탕" panose="02030600000101010101" pitchFamily="18" charset="-127"/>
              </a:rPr>
              <a:t>컬럼간의</a:t>
            </a:r>
            <a:r>
              <a:rPr lang="ko-KR" altLang="en-US" b="1" kern="100" dirty="0">
                <a:cs typeface="바탕" panose="02030600000101010101" pitchFamily="18" charset="-127"/>
              </a:rPr>
              <a:t> 짝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pairplot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palette </a:t>
            </a:r>
            <a:r>
              <a:rPr lang="ko-KR" altLang="en-US" sz="1600" dirty="0"/>
              <a:t>매개 변수를 사용하여 다른 색상을 지정할 수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56" y="1971541"/>
            <a:ext cx="4837282" cy="42197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357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두 </a:t>
            </a:r>
            <a:r>
              <a:rPr lang="ko-KR" altLang="en-US" b="1" kern="100" dirty="0" err="1">
                <a:cs typeface="바탕" panose="02030600000101010101" pitchFamily="18" charset="-127"/>
              </a:rPr>
              <a:t>컬럼간의</a:t>
            </a:r>
            <a:r>
              <a:rPr lang="ko-KR" altLang="en-US" b="1" kern="100" dirty="0">
                <a:cs typeface="바탕" panose="02030600000101010101" pitchFamily="18" charset="-127"/>
              </a:rPr>
              <a:t> 짝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pairplot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height </a:t>
            </a:r>
            <a:r>
              <a:rPr lang="ko-KR" altLang="en-US" sz="1600" dirty="0"/>
              <a:t>매개 변수는 각 </a:t>
            </a:r>
            <a:r>
              <a:rPr lang="en-US" altLang="ko-KR" sz="1600" dirty="0"/>
              <a:t>facet</a:t>
            </a:r>
            <a:r>
              <a:rPr lang="ko-KR" altLang="en-US" sz="1600" dirty="0"/>
              <a:t>의 높이를 </a:t>
            </a:r>
            <a:r>
              <a:rPr lang="en-US" altLang="ko-KR" sz="1600" dirty="0"/>
              <a:t>inches </a:t>
            </a:r>
            <a:r>
              <a:rPr lang="ko-KR" altLang="en-US" sz="1600" dirty="0"/>
              <a:t>값으로 지정하는 옵션입니다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65" y="1742370"/>
            <a:ext cx="4765476" cy="4440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936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 smtClean="0">
                <a:cs typeface="바탕" panose="02030600000101010101" pitchFamily="18" charset="-127"/>
              </a:rPr>
              <a:t>바이올린 </a:t>
            </a:r>
            <a:r>
              <a:rPr lang="ko-KR" altLang="en-US" b="1" kern="100" dirty="0">
                <a:cs typeface="바탕" panose="02030600000101010101" pitchFamily="18" charset="-127"/>
              </a:rPr>
              <a:t>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violinplot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471172"/>
          </a:xfrm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violinplot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바이올린처럼 생겼다고 붙여진 이름입니다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KDE </a:t>
            </a:r>
            <a:r>
              <a:rPr lang="ko-KR" altLang="en-US" sz="1600" dirty="0"/>
              <a:t>플롯과 </a:t>
            </a:r>
            <a:r>
              <a:rPr lang="en-US" altLang="ko-KR" sz="1600" dirty="0"/>
              <a:t>Box </a:t>
            </a:r>
            <a:r>
              <a:rPr lang="ko-KR" altLang="en-US" sz="1600" dirty="0"/>
              <a:t>플롯을 서로 조합하여 그린 그래프라고 생각하시면 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상자 수염 그래프와는 다르게 </a:t>
            </a:r>
            <a:r>
              <a:rPr lang="ko-KR" altLang="en-US" sz="1600" dirty="0" err="1"/>
              <a:t>커널</a:t>
            </a:r>
            <a:r>
              <a:rPr lang="ko-KR" altLang="en-US" sz="1600" dirty="0"/>
              <a:t> 밀도 추정치를 이용하여 그래프를 그려 줍니다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분포에 대한 결과를 보여주는 데는 효과적이나</a:t>
            </a:r>
            <a:r>
              <a:rPr lang="en-US" altLang="ko-KR" sz="1600" dirty="0"/>
              <a:t>, </a:t>
            </a:r>
            <a:r>
              <a:rPr lang="ko-KR" altLang="en-US" sz="1600" dirty="0"/>
              <a:t>적은 샘플 사이즈를 이용하여 보여 주는 경우 다소 오해의 소지가 있을 수 있습니다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914012"/>
              </p:ext>
            </p:extLst>
          </p:nvPr>
        </p:nvGraphicFramePr>
        <p:xfrm>
          <a:off x="551259" y="2608312"/>
          <a:ext cx="9021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3408694611"/>
                    </a:ext>
                  </a:extLst>
                </a:gridCol>
                <a:gridCol w="7406635">
                  <a:extLst>
                    <a:ext uri="{9D8B030D-6E8A-4147-A177-3AD203B41FA5}">
                      <a16:colId xmlns="" xmlns:a16="http://schemas.microsoft.com/office/drawing/2014/main" val="2718145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0820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그리고자 하는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컬럼을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명시합니다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4833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대상이 되는 데이터프레임을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75030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특성을 구분할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컬럼을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1593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palette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색상 팔레트를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2040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4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 smtClean="0">
                <a:cs typeface="바탕" panose="02030600000101010101" pitchFamily="18" charset="-127"/>
              </a:rPr>
              <a:t>나이에 대한 바이올린 </a:t>
            </a:r>
            <a:r>
              <a:rPr lang="ko-KR" altLang="en-US" b="1" kern="100" dirty="0">
                <a:cs typeface="바탕" panose="02030600000101010101" pitchFamily="18" charset="-127"/>
              </a:rPr>
              <a:t>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violinplot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175706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'</a:t>
            </a:r>
            <a:r>
              <a:rPr lang="ko-KR" altLang="en-US" sz="1600" dirty="0"/>
              <a:t>나이</a:t>
            </a:r>
            <a:r>
              <a:rPr lang="en-US" altLang="ko-KR" sz="1600" dirty="0"/>
              <a:t>' </a:t>
            </a:r>
            <a:r>
              <a:rPr lang="ko-KR" altLang="en-US" sz="1600" dirty="0" err="1"/>
              <a:t>컬럼의</a:t>
            </a:r>
            <a:r>
              <a:rPr lang="ko-KR" altLang="en-US" sz="1600" dirty="0"/>
              <a:t> 통계 정보를 이용하여 다음과 같이 바이올린 그래프를 그릴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바이올린 그래프는 </a:t>
            </a:r>
            <a:r>
              <a:rPr lang="en-US" altLang="ko-KR" sz="1600" dirty="0"/>
              <a:t>column</a:t>
            </a:r>
            <a:r>
              <a:rPr lang="ko-KR" altLang="en-US" sz="1600" dirty="0"/>
              <a:t>에 대한 데이터의 비교 분포도를 확인할 수 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외부의 곡선은 데이터의 분포를 나타냅니다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약 </a:t>
            </a:r>
            <a:r>
              <a:rPr lang="en-US" altLang="ko-KR" sz="1600" dirty="0"/>
              <a:t>50</a:t>
            </a:r>
            <a:r>
              <a:rPr lang="ko-KR" altLang="en-US" sz="1600" dirty="0"/>
              <a:t>정도의 나이에 많은 데이터가 분포되어 있음을 알 수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32" y="2236714"/>
            <a:ext cx="5453372" cy="4090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00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성별과 나이에 따른 바이올린 </a:t>
            </a:r>
            <a:r>
              <a:rPr lang="ko-KR" altLang="en-US" b="1" kern="100" dirty="0" smtClean="0">
                <a:cs typeface="바탕" panose="02030600000101010101" pitchFamily="18" charset="-127"/>
              </a:rPr>
              <a:t>그래프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x, y</a:t>
            </a:r>
            <a:r>
              <a:rPr lang="ko-KR" altLang="en-US" sz="1600" dirty="0"/>
              <a:t>축을 지정해 줌으로써 바이올린을 분할하여 비교 분포를 볼 수 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x</a:t>
            </a:r>
            <a:r>
              <a:rPr lang="ko-KR" altLang="en-US" sz="1600" dirty="0"/>
              <a:t>축은 성별로 데이터를 분리시키고</a:t>
            </a:r>
            <a:r>
              <a:rPr lang="en-US" altLang="ko-KR" sz="1600" dirty="0"/>
              <a:t>, y</a:t>
            </a:r>
            <a:r>
              <a:rPr lang="ko-KR" altLang="en-US" sz="1600" dirty="0"/>
              <a:t>축은 나이를 이용하여 바이올린 그래프를 그립니다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54" y="1591142"/>
            <a:ext cx="6335398" cy="4751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57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성별과 나이에 따른 바이올린 </a:t>
            </a:r>
            <a:r>
              <a:rPr lang="ko-KR" altLang="en-US" b="1" kern="100" dirty="0" smtClean="0">
                <a:cs typeface="바탕" panose="02030600000101010101" pitchFamily="18" charset="-127"/>
              </a:rPr>
              <a:t>그래프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69332"/>
          </a:xfrm>
        </p:spPr>
        <p:txBody>
          <a:bodyPr wrap="square">
            <a:spAutoFit/>
          </a:bodyPr>
          <a:lstStyle/>
          <a:p>
            <a:r>
              <a:rPr lang="en-US" altLang="ko-KR" sz="1800"/>
              <a:t>x</a:t>
            </a:r>
            <a:r>
              <a:rPr lang="ko-KR" altLang="en-US" sz="1800"/>
              <a:t>와 </a:t>
            </a:r>
            <a:r>
              <a:rPr lang="en-US" altLang="ko-KR" sz="1800"/>
              <a:t>y</a:t>
            </a:r>
            <a:r>
              <a:rPr lang="ko-KR" altLang="en-US" sz="1800"/>
              <a:t>의 매개 변수를 서로 바꾸면 가로 형태의 바이올린 그래프를 생성할 수 있습니다</a:t>
            </a:r>
            <a:r>
              <a:rPr lang="en-US" altLang="ko-KR" sz="1800"/>
              <a:t>.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31" y="1412777"/>
            <a:ext cx="6176596" cy="4632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176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dirty="0"/>
              <a:t>단일 </a:t>
            </a:r>
            <a:r>
              <a:rPr lang="en-US" altLang="ko-KR" dirty="0"/>
              <a:t>column</a:t>
            </a:r>
            <a:r>
              <a:rPr lang="ko-KR" altLang="en-US" dirty="0"/>
              <a:t>에 대한 바이올린 모양의 비교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880241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hue </a:t>
            </a:r>
            <a:r>
              <a:rPr lang="ko-KR" altLang="en-US" sz="1600" dirty="0"/>
              <a:t>옵션을 주면</a:t>
            </a:r>
            <a:r>
              <a:rPr lang="en-US" altLang="ko-KR" sz="1600" dirty="0"/>
              <a:t>, </a:t>
            </a:r>
            <a:r>
              <a:rPr lang="ko-KR" altLang="en-US" sz="1600" dirty="0"/>
              <a:t>단일 </a:t>
            </a:r>
            <a:r>
              <a:rPr lang="en-US" altLang="ko-KR" sz="1600" dirty="0"/>
              <a:t>column</a:t>
            </a:r>
            <a:r>
              <a:rPr lang="ko-KR" altLang="en-US" sz="1600" dirty="0"/>
              <a:t>에 대한 바이올린 모양의 비교를 할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다음 예시는 종교의 유무에 따른 바이올린 그래프를 그리되</a:t>
            </a:r>
            <a:r>
              <a:rPr lang="en-US" altLang="ko-KR" sz="1600" dirty="0"/>
              <a:t>, hue </a:t>
            </a:r>
            <a:r>
              <a:rPr lang="ko-KR" altLang="en-US" sz="1600" dirty="0"/>
              <a:t>매개 변수를 사용하여 성별로 분리 작업을 수행하는 예시입니다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32" y="1844824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29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선형 회귀 모델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lmplot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175706"/>
          </a:xfrm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lmplot</a:t>
            </a:r>
            <a:r>
              <a:rPr lang="ko-KR" altLang="en-US" sz="1600" dirty="0"/>
              <a:t>에서 </a:t>
            </a:r>
            <a:r>
              <a:rPr lang="en-US" altLang="ko-KR" sz="1600" dirty="0"/>
              <a:t>lm</a:t>
            </a:r>
            <a:r>
              <a:rPr lang="ko-KR" altLang="en-US" sz="1600" dirty="0"/>
              <a:t>은 </a:t>
            </a:r>
            <a:r>
              <a:rPr lang="en-US" altLang="ko-KR" sz="1600" dirty="0"/>
              <a:t>linear model</a:t>
            </a:r>
            <a:r>
              <a:rPr lang="ko-KR" altLang="en-US" sz="1600" dirty="0"/>
              <a:t>의 줄인 말로써</a:t>
            </a:r>
            <a:r>
              <a:rPr lang="en-US" altLang="ko-KR" sz="1600" dirty="0"/>
              <a:t>, </a:t>
            </a:r>
            <a:r>
              <a:rPr lang="ko-KR" altLang="en-US" sz="1600" dirty="0"/>
              <a:t>선형 모델이라는 의미입니다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이 함수는 선형 회귀 모델과 연관이 있는 함수로써 </a:t>
            </a:r>
            <a:r>
              <a:rPr lang="en-US" altLang="ko-KR" sz="1600" dirty="0"/>
              <a:t>column </a:t>
            </a:r>
            <a:r>
              <a:rPr lang="ko-KR" altLang="en-US" sz="1600" dirty="0"/>
              <a:t>간의 선형적인 관계를 확인하기에 용이한 차트입니다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또한</a:t>
            </a:r>
            <a:r>
              <a:rPr lang="en-US" altLang="ko-KR" sz="1600" dirty="0"/>
              <a:t>, </a:t>
            </a:r>
            <a:r>
              <a:rPr lang="ko-KR" altLang="en-US" sz="1600" dirty="0"/>
              <a:t>이상치</a:t>
            </a:r>
            <a:r>
              <a:rPr lang="en-US" altLang="ko-KR" sz="1600" dirty="0"/>
              <a:t>(outlier) </a:t>
            </a:r>
            <a:r>
              <a:rPr lang="ko-KR" altLang="en-US" sz="1600" dirty="0"/>
              <a:t>데이터도 같이 짐작해 볼 수 있습니다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47122"/>
              </p:ext>
            </p:extLst>
          </p:nvPr>
        </p:nvGraphicFramePr>
        <p:xfrm>
          <a:off x="551259" y="2347704"/>
          <a:ext cx="9021087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3408694611"/>
                    </a:ext>
                  </a:extLst>
                </a:gridCol>
                <a:gridCol w="7406635">
                  <a:extLst>
                    <a:ext uri="{9D8B030D-6E8A-4147-A177-3AD203B41FA5}">
                      <a16:colId xmlns="" xmlns:a16="http://schemas.microsoft.com/office/drawing/2014/main" val="2718145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0820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x, y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축과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y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축에 그려질 데이터를 명시합니다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4833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사용할 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DataFrame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5137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특성을 구분할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컬럼을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81344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height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 항목의 면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(Facet)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 대한 높이를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inch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단위로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1386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col='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항목별 그래프를 별도로 그려볼 수 있습니다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75030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col_wrap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 줄에 표기할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column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갯수를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명시하는 옵션입니다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1593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scatter_kws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scatter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관련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keyword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사전 형식으로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예시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scatter_kws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dict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(s=60, linewidths=.7, 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edgecolors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='black')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2040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0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 smtClean="0">
                <a:cs typeface="바탕" panose="02030600000101010101" pitchFamily="18" charset="-127"/>
              </a:rPr>
              <a:t>척도에 대한 이해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175706"/>
          </a:xfrm>
        </p:spPr>
        <p:txBody>
          <a:bodyPr wrap="square">
            <a:spAutoFit/>
          </a:bodyPr>
          <a:lstStyle/>
          <a:p>
            <a:r>
              <a:rPr lang="ko-KR" altLang="en-US" sz="1600" dirty="0"/>
              <a:t>통계 분석 방법을 결정할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척도</a:t>
            </a:r>
            <a:r>
              <a:rPr lang="en-US" altLang="ko-KR" sz="1600" dirty="0"/>
              <a:t>(scale)</a:t>
            </a:r>
            <a:r>
              <a:rPr lang="ko-KR" altLang="en-US" sz="1600" dirty="0"/>
              <a:t>에 대한 이해가 필요합니다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척도는 연구 대상을 측정하기 위한 측정 도구로 사용이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설문지 등에서 숫자나 기호 등을 이용하여 응답자에게 값을 </a:t>
            </a:r>
            <a:r>
              <a:rPr lang="ko-KR" altLang="en-US" sz="1600" dirty="0" smtClean="0"/>
              <a:t>선택할 </a:t>
            </a:r>
            <a:r>
              <a:rPr lang="ko-KR" altLang="en-US" sz="1600" dirty="0"/>
              <a:t>수 있도록 측정하게 하는 단위입니다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척도의 </a:t>
            </a:r>
            <a:r>
              <a:rPr lang="ko-KR" altLang="en-US" sz="1600" dirty="0"/>
              <a:t>적절한 예시로써 설문 조사를 들 수 있습니다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내용 개체 틀 8"/>
          <p:cNvSpPr txBox="1">
            <a:spLocks/>
          </p:cNvSpPr>
          <p:nvPr/>
        </p:nvSpPr>
        <p:spPr bwMode="auto">
          <a:xfrm>
            <a:off x="83833" y="3396561"/>
            <a:ext cx="9822167" cy="122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객관식 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형태로 어떠한 항목을 선택할 수 있는 양식으로 작성이 됩니다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이와 같은 척도는 크게 범주형 척도와 </a:t>
            </a:r>
            <a:r>
              <a:rPr lang="ko-KR" altLang="en-US" sz="1600" kern="0" dirty="0" err="1">
                <a:latin typeface="맑은 고딕" pitchFamily="50" charset="-127"/>
                <a:ea typeface="맑은 고딕" pitchFamily="50" charset="-127"/>
              </a:rPr>
              <a:t>연속형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 척도로 크게 양분됩니다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일반적으로 척도를 나누는 기준은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수량화 가능 여부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82630"/>
              </p:ext>
            </p:extLst>
          </p:nvPr>
        </p:nvGraphicFramePr>
        <p:xfrm>
          <a:off x="517359" y="2165617"/>
          <a:ext cx="9033602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336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척도의 예시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설문 조사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) 1)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매우 그렇다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. 2)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그렇다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. 3)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보통입니다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. 4)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그렇지 않다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. 5) 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매우 그렇지 않다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62792"/>
              </p:ext>
            </p:extLst>
          </p:nvPr>
        </p:nvGraphicFramePr>
        <p:xfrm>
          <a:off x="517359" y="4941168"/>
          <a:ext cx="9021088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2575504926"/>
                    </a:ext>
                  </a:extLst>
                </a:gridCol>
                <a:gridCol w="2307526">
                  <a:extLst>
                    <a:ext uri="{9D8B030D-6E8A-4147-A177-3AD203B41FA5}">
                      <a16:colId xmlns="" xmlns:a16="http://schemas.microsoft.com/office/drawing/2014/main" val="2568893224"/>
                    </a:ext>
                  </a:extLst>
                </a:gridCol>
                <a:gridCol w="5099110">
                  <a:extLst>
                    <a:ext uri="{9D8B030D-6E8A-4147-A177-3AD203B41FA5}">
                      <a16:colId xmlns="" xmlns:a16="http://schemas.microsoft.com/office/drawing/2014/main" val="2017026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척도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예시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세부 설명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31363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범주형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크기를 비교할 필요가 없습니다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64095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연속형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만족도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몸무게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만족도는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점에서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5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점까지의 점수로 평가가 가능합니다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30296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5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선형 회귀 모델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lmplot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나이와 </a:t>
            </a:r>
            <a:r>
              <a:rPr lang="ko-KR" altLang="en-US" sz="1600" dirty="0"/>
              <a:t>소득에 대한 </a:t>
            </a:r>
            <a:r>
              <a:rPr lang="ko-KR" altLang="en-US" sz="1600" dirty="0" err="1"/>
              <a:t>산점도</a:t>
            </a:r>
            <a:r>
              <a:rPr lang="ko-KR" altLang="en-US" sz="1600" dirty="0"/>
              <a:t> 그래프를 확인할 수 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y</a:t>
            </a:r>
            <a:r>
              <a:rPr lang="ko-KR" altLang="en-US" sz="1600" dirty="0"/>
              <a:t>축의 값이 </a:t>
            </a:r>
            <a:r>
              <a:rPr lang="en-US" altLang="ko-KR" sz="1600" dirty="0"/>
              <a:t>300</a:t>
            </a:r>
            <a:r>
              <a:rPr lang="ko-KR" altLang="en-US" sz="1600" dirty="0"/>
              <a:t>인 부근에 존재하는 직선은 회귀 선을 의미합니다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20" y="1743157"/>
            <a:ext cx="4745712" cy="4745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14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선형 회귀 모델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lmplot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175706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hue </a:t>
            </a:r>
            <a:r>
              <a:rPr lang="ko-KR" altLang="en-US" sz="1600" dirty="0"/>
              <a:t>옵션을 사용하면 범주형 데이터의 항목별로 선형 관계를 </a:t>
            </a:r>
            <a:r>
              <a:rPr lang="ko-KR" altLang="en-US" sz="1600" dirty="0" smtClean="0"/>
              <a:t>그릴 수 </a:t>
            </a:r>
            <a:r>
              <a:rPr lang="ko-KR" altLang="en-US" sz="1600" dirty="0"/>
              <a:t>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그래프를 살펴 보면 </a:t>
            </a:r>
            <a:r>
              <a:rPr lang="en-US" altLang="ko-KR" sz="1600" dirty="0"/>
              <a:t>'</a:t>
            </a:r>
            <a:r>
              <a:rPr lang="ko-KR" altLang="en-US" sz="1600" dirty="0"/>
              <a:t>결혼</a:t>
            </a:r>
            <a:r>
              <a:rPr lang="en-US" altLang="ko-KR" sz="1600" dirty="0"/>
              <a:t>', '</a:t>
            </a:r>
            <a:r>
              <a:rPr lang="ko-KR" altLang="en-US" sz="1600" dirty="0"/>
              <a:t>이혼</a:t>
            </a:r>
            <a:r>
              <a:rPr lang="en-US" altLang="ko-KR" sz="1600" dirty="0"/>
              <a:t>', '</a:t>
            </a:r>
            <a:r>
              <a:rPr lang="ko-KR" altLang="en-US" sz="1600" dirty="0"/>
              <a:t>무응답</a:t>
            </a:r>
            <a:r>
              <a:rPr lang="en-US" altLang="ko-KR" sz="1600" dirty="0"/>
              <a:t>'</a:t>
            </a:r>
            <a:r>
              <a:rPr lang="ko-KR" altLang="en-US" sz="1600" dirty="0"/>
              <a:t>이라는 항목별로 색상을 표시하고</a:t>
            </a:r>
            <a:r>
              <a:rPr lang="en-US" altLang="ko-KR" sz="1600" dirty="0"/>
              <a:t>, </a:t>
            </a:r>
            <a:r>
              <a:rPr lang="ko-KR" altLang="en-US" sz="1600" dirty="0"/>
              <a:t>각각에 해당하는 회귀선을 따로 보여 줍니다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/>
              <a:t>'</a:t>
            </a:r>
            <a:r>
              <a:rPr lang="ko-KR" altLang="en-US" sz="1600" dirty="0"/>
              <a:t>이혼</a:t>
            </a:r>
            <a:r>
              <a:rPr lang="en-US" altLang="ko-KR" sz="1600" dirty="0" smtClean="0"/>
              <a:t>'</a:t>
            </a:r>
            <a:r>
              <a:rPr lang="ko-KR" altLang="en-US" sz="1600" dirty="0" smtClean="0"/>
              <a:t>에 대한 데이터가 상대적으로 적습니다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56" y="2321985"/>
            <a:ext cx="4596400" cy="4041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71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선형 회귀 모델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lmplot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701731"/>
          </a:xfrm>
        </p:spPr>
        <p:txBody>
          <a:bodyPr wrap="square">
            <a:spAutoFit/>
          </a:bodyPr>
          <a:lstStyle/>
          <a:p>
            <a:r>
              <a:rPr lang="en-US" altLang="ko-KR" sz="1800" dirty="0"/>
              <a:t>col </a:t>
            </a:r>
            <a:r>
              <a:rPr lang="ko-KR" altLang="en-US" sz="1800" dirty="0"/>
              <a:t>매개 변수를 사용하면 항목별 그래프를 별도로 그려볼 수 있습니다</a:t>
            </a:r>
          </a:p>
          <a:p>
            <a:r>
              <a:rPr lang="ko-KR" altLang="en-US" sz="1800" dirty="0"/>
              <a:t>또한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col_wrap</a:t>
            </a:r>
            <a:r>
              <a:rPr lang="ko-KR" altLang="en-US" sz="1800" dirty="0"/>
              <a:t>으로 한 줄에 표기할 </a:t>
            </a:r>
            <a:r>
              <a:rPr lang="en-US" altLang="ko-KR" sz="1800" dirty="0"/>
              <a:t>column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갯수를</a:t>
            </a:r>
            <a:r>
              <a:rPr lang="ko-KR" altLang="en-US" sz="1800" dirty="0"/>
              <a:t> 명시할 수 있습니다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9" y="1801026"/>
            <a:ext cx="9019488" cy="4220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993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나이와 소득에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산점도</a:t>
            </a:r>
            <a:r>
              <a:rPr lang="en-US" altLang="ko-KR" b="1" kern="100" dirty="0">
                <a:cs typeface="바탕" panose="02030600000101010101" pitchFamily="18" charset="-127"/>
              </a:rPr>
              <a:t>(replot)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두 </a:t>
            </a:r>
            <a:r>
              <a:rPr lang="en-US" altLang="ko-KR" sz="1600" dirty="0"/>
              <a:t>column</a:t>
            </a:r>
            <a:r>
              <a:rPr lang="ko-KR" altLang="en-US" sz="1600" dirty="0"/>
              <a:t>간 상관 관계를 보여 주지만 </a:t>
            </a:r>
            <a:r>
              <a:rPr lang="en-US" altLang="ko-KR" sz="1600" dirty="0" err="1"/>
              <a:t>lmplot</a:t>
            </a:r>
            <a:r>
              <a:rPr lang="ko-KR" altLang="en-US" sz="1600" dirty="0"/>
              <a:t>처럼 선형 관계를 따로 그려주지는 않습니다</a:t>
            </a:r>
            <a:r>
              <a:rPr lang="en-US" altLang="ko-KR" sz="1600" dirty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9" y="1763851"/>
            <a:ext cx="5424689" cy="4572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622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나이와 소득에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산점도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replot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위의 그래프와 동일하되 </a:t>
            </a:r>
            <a:r>
              <a:rPr lang="en-US" altLang="ko-KR" sz="1600" dirty="0" smtClean="0"/>
              <a:t>'</a:t>
            </a:r>
            <a:r>
              <a:rPr lang="ko-KR" altLang="en-US" sz="1600" dirty="0" smtClean="0"/>
              <a:t>결혼 유무</a:t>
            </a:r>
            <a:r>
              <a:rPr lang="en-US" altLang="ko-KR" sz="1600" dirty="0" smtClean="0"/>
              <a:t>'</a:t>
            </a:r>
            <a:r>
              <a:rPr lang="ko-KR" altLang="en-US" sz="1600" dirty="0" smtClean="0"/>
              <a:t>라는 범주형 데이터 개수 만큼 데이터를 별도로 그립니다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32" y="2551362"/>
            <a:ext cx="8461040" cy="2655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05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나이와 소득에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산점도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replot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126462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row </a:t>
            </a:r>
            <a:r>
              <a:rPr lang="ko-KR" altLang="en-US" sz="1600" dirty="0"/>
              <a:t>매개 변수에는 </a:t>
            </a:r>
            <a:r>
              <a:rPr lang="en-US" altLang="ko-KR" sz="1600" dirty="0"/>
              <a:t>'</a:t>
            </a:r>
            <a:r>
              <a:rPr lang="ko-KR" altLang="en-US" sz="1600" dirty="0"/>
              <a:t>연령대</a:t>
            </a:r>
            <a:r>
              <a:rPr lang="en-US" altLang="ko-KR" sz="1600" dirty="0"/>
              <a:t>', col </a:t>
            </a:r>
            <a:r>
              <a:rPr lang="ko-KR" altLang="en-US" sz="1600" dirty="0"/>
              <a:t>매개 변수는 </a:t>
            </a:r>
            <a:r>
              <a:rPr lang="en-US" altLang="ko-KR" sz="1600" dirty="0"/>
              <a:t>'</a:t>
            </a:r>
            <a:r>
              <a:rPr lang="ko-KR" altLang="en-US" sz="1600" dirty="0"/>
              <a:t>결혼 유무</a:t>
            </a:r>
            <a:r>
              <a:rPr lang="en-US" altLang="ko-KR" sz="1600" dirty="0"/>
              <a:t>' </a:t>
            </a:r>
            <a:r>
              <a:rPr lang="ko-KR" altLang="en-US" sz="1600" dirty="0" err="1"/>
              <a:t>컬럼을</a:t>
            </a:r>
            <a:r>
              <a:rPr lang="ko-KR" altLang="en-US" sz="1600" dirty="0"/>
              <a:t> 명시하여 해당 </a:t>
            </a:r>
            <a:r>
              <a:rPr lang="ko-KR" altLang="en-US" sz="1600" dirty="0" err="1"/>
              <a:t>컬럼만큼의</a:t>
            </a:r>
            <a:r>
              <a:rPr lang="ko-KR" altLang="en-US" sz="1600" dirty="0"/>
              <a:t> 데이터를 보여 줍니다</a:t>
            </a:r>
            <a:r>
              <a:rPr lang="en-US" altLang="ko-KR" sz="1600" dirty="0" smtClean="0"/>
              <a:t>. '</a:t>
            </a:r>
            <a:r>
              <a:rPr lang="ko-KR" altLang="en-US" sz="1600" dirty="0"/>
              <a:t>연령대</a:t>
            </a:r>
            <a:r>
              <a:rPr lang="en-US" altLang="ko-KR" sz="1600" dirty="0"/>
              <a:t>'</a:t>
            </a:r>
            <a:r>
              <a:rPr lang="ko-KR" altLang="en-US" sz="1600" dirty="0"/>
              <a:t>는 </a:t>
            </a:r>
            <a:r>
              <a:rPr lang="en-US" altLang="ko-KR" sz="1600" dirty="0"/>
              <a:t>['</a:t>
            </a:r>
            <a:r>
              <a:rPr lang="ko-KR" altLang="en-US" sz="1600" dirty="0"/>
              <a:t>노년</a:t>
            </a:r>
            <a:r>
              <a:rPr lang="en-US" altLang="ko-KR" sz="1600" dirty="0"/>
              <a:t>', '</a:t>
            </a:r>
            <a:r>
              <a:rPr lang="ko-KR" altLang="en-US" sz="1600" dirty="0"/>
              <a:t>중년</a:t>
            </a:r>
            <a:r>
              <a:rPr lang="en-US" altLang="ko-KR" sz="1600" dirty="0"/>
              <a:t>', '</a:t>
            </a:r>
            <a:r>
              <a:rPr lang="ko-KR" altLang="en-US" sz="1600" dirty="0"/>
              <a:t>청년</a:t>
            </a:r>
            <a:r>
              <a:rPr lang="en-US" altLang="ko-KR" sz="1600" dirty="0"/>
              <a:t>'], '</a:t>
            </a:r>
            <a:r>
              <a:rPr lang="ko-KR" altLang="en-US" sz="1600" dirty="0"/>
              <a:t>결혼 유무</a:t>
            </a:r>
            <a:r>
              <a:rPr lang="en-US" altLang="ko-KR" sz="1600" dirty="0"/>
              <a:t>'</a:t>
            </a:r>
            <a:r>
              <a:rPr lang="ko-KR" altLang="en-US" sz="1600" dirty="0"/>
              <a:t>는 </a:t>
            </a:r>
            <a:r>
              <a:rPr lang="en-US" altLang="ko-KR" sz="1600" dirty="0"/>
              <a:t>['</a:t>
            </a:r>
            <a:r>
              <a:rPr lang="ko-KR" altLang="en-US" sz="1600" dirty="0"/>
              <a:t>결혼</a:t>
            </a:r>
            <a:r>
              <a:rPr lang="en-US" altLang="ko-KR" sz="1600" dirty="0"/>
              <a:t>', '</a:t>
            </a:r>
            <a:r>
              <a:rPr lang="ko-KR" altLang="en-US" sz="1600" dirty="0"/>
              <a:t>이혼</a:t>
            </a:r>
            <a:r>
              <a:rPr lang="en-US" altLang="ko-KR" sz="1600" dirty="0"/>
              <a:t>', '</a:t>
            </a:r>
            <a:r>
              <a:rPr lang="ko-KR" altLang="en-US" sz="1600" dirty="0"/>
              <a:t>무응답</a:t>
            </a:r>
            <a:r>
              <a:rPr lang="en-US" altLang="ko-KR" sz="1600" dirty="0"/>
              <a:t>']</a:t>
            </a:r>
            <a:r>
              <a:rPr lang="ko-KR" altLang="en-US" sz="1600" dirty="0"/>
              <a:t>이므로 총 </a:t>
            </a:r>
            <a:r>
              <a:rPr lang="en-US" altLang="ko-KR" sz="1600" dirty="0"/>
              <a:t>9</a:t>
            </a:r>
            <a:r>
              <a:rPr lang="ko-KR" altLang="en-US" sz="1600" dirty="0"/>
              <a:t>개</a:t>
            </a:r>
            <a:r>
              <a:rPr lang="en-US" altLang="ko-KR" sz="1600" dirty="0"/>
              <a:t>(3*3)</a:t>
            </a:r>
            <a:r>
              <a:rPr lang="ko-KR" altLang="en-US" sz="1600" dirty="0"/>
              <a:t>의 차트 영역에 데이터를 그립니다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'</a:t>
            </a:r>
            <a:r>
              <a:rPr lang="ko-KR" altLang="en-US" sz="1600" dirty="0"/>
              <a:t>청년</a:t>
            </a:r>
            <a:r>
              <a:rPr lang="en-US" altLang="ko-KR" sz="1600" dirty="0"/>
              <a:t>'</a:t>
            </a:r>
            <a:r>
              <a:rPr lang="ko-KR" altLang="en-US" sz="1600" dirty="0"/>
              <a:t>이면서 </a:t>
            </a:r>
            <a:r>
              <a:rPr lang="en-US" altLang="ko-KR" sz="1600" dirty="0"/>
              <a:t>'</a:t>
            </a:r>
            <a:r>
              <a:rPr lang="ko-KR" altLang="en-US" sz="1600" dirty="0"/>
              <a:t>이혼</a:t>
            </a:r>
            <a:r>
              <a:rPr lang="en-US" altLang="ko-KR" sz="1600" dirty="0"/>
              <a:t>'</a:t>
            </a:r>
            <a:r>
              <a:rPr lang="ko-KR" altLang="en-US" sz="1600" dirty="0"/>
              <a:t>한 사람은 데이터가 존재하지 않습니다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94" y="2252475"/>
            <a:ext cx="4434454" cy="4174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149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나이와 소득에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산점도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replot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palette </a:t>
            </a:r>
            <a:r>
              <a:rPr lang="ko-KR" altLang="en-US" sz="1600" dirty="0"/>
              <a:t>매개 변수를 사용하여 </a:t>
            </a:r>
            <a:r>
              <a:rPr lang="ko-KR" altLang="en-US" sz="1600" dirty="0" err="1"/>
              <a:t>생상</a:t>
            </a:r>
            <a:r>
              <a:rPr lang="ko-KR" altLang="en-US" sz="1600" dirty="0"/>
              <a:t> 팔레트를 지정하는 옵션입니다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10" y="1544573"/>
            <a:ext cx="4851780" cy="4567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96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2461" y="153613"/>
            <a:ext cx="8965036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나이와 소득에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산점도와</a:t>
            </a:r>
            <a:r>
              <a:rPr lang="ko-KR" altLang="en-US" b="1" kern="100" dirty="0">
                <a:cs typeface="바탕" panose="02030600000101010101" pitchFamily="18" charset="-127"/>
              </a:rPr>
              <a:t>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jointplot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880241"/>
          </a:xfrm>
        </p:spPr>
        <p:txBody>
          <a:bodyPr wrap="square">
            <a:spAutoFit/>
          </a:bodyPr>
          <a:lstStyle/>
          <a:p>
            <a:r>
              <a:rPr lang="ko-KR" altLang="en-US" sz="1600" dirty="0"/>
              <a:t>중앙에 </a:t>
            </a:r>
            <a:r>
              <a:rPr lang="en-US" altLang="ko-KR" sz="1600" dirty="0"/>
              <a:t>scatter(</a:t>
            </a:r>
            <a:r>
              <a:rPr lang="ko-KR" altLang="en-US" sz="1600" dirty="0" err="1"/>
              <a:t>산점도</a:t>
            </a:r>
            <a:r>
              <a:rPr lang="en-US" altLang="ko-KR" sz="1600" dirty="0"/>
              <a:t>) </a:t>
            </a:r>
            <a:r>
              <a:rPr lang="ko-KR" altLang="en-US" sz="1600" dirty="0"/>
              <a:t>그래프를 차트의 가장 자리</a:t>
            </a:r>
            <a:r>
              <a:rPr lang="en-US" altLang="ko-KR" sz="1600" dirty="0"/>
              <a:t>(margin)</a:t>
            </a:r>
            <a:r>
              <a:rPr lang="ko-KR" altLang="en-US" sz="1600" dirty="0"/>
              <a:t>에 히스토그램</a:t>
            </a:r>
            <a:r>
              <a:rPr lang="en-US" altLang="ko-KR" sz="1600" dirty="0"/>
              <a:t>(histogram)</a:t>
            </a:r>
            <a:r>
              <a:rPr lang="ko-KR" altLang="en-US" sz="1600" dirty="0"/>
              <a:t>을 동시에 그려 주는 함수입니다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jointplot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</a:t>
            </a:r>
            <a:r>
              <a:rPr lang="ko-KR" altLang="en-US" sz="1600" dirty="0" err="1"/>
              <a:t>숫자형</a:t>
            </a:r>
            <a:r>
              <a:rPr lang="ko-KR" altLang="en-US" sz="1600" dirty="0"/>
              <a:t> 데이터만 표현이 가능합니다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1176"/>
              </p:ext>
            </p:extLst>
          </p:nvPr>
        </p:nvGraphicFramePr>
        <p:xfrm>
          <a:off x="551259" y="1972566"/>
          <a:ext cx="9021087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3408694611"/>
                    </a:ext>
                  </a:extLst>
                </a:gridCol>
                <a:gridCol w="7406635">
                  <a:extLst>
                    <a:ext uri="{9D8B030D-6E8A-4147-A177-3AD203B41FA5}">
                      <a16:colId xmlns="" xmlns:a16="http://schemas.microsoft.com/office/drawing/2014/main" val="2718145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0820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kind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차트의 종류를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'scatter'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는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Scatter plot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그려 줍니다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'hex'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는 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hex(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육각형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모양의 밀도를 확인할 수 있습니다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reg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는 선형 관계를 위한 회귀선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(regression line)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보여 줍니다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kde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'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는 데이터의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밀집도를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보다 부드러운 선으로 확인할 수 있습니다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4833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39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0453" y="153613"/>
            <a:ext cx="9109052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나이와 소득에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산점도와</a:t>
            </a:r>
            <a:r>
              <a:rPr lang="ko-KR" altLang="en-US" b="1" kern="100" dirty="0">
                <a:cs typeface="바탕" panose="02030600000101010101" pitchFamily="18" charset="-127"/>
              </a:rPr>
              <a:t>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jointplot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880241"/>
          </a:xfrm>
        </p:spPr>
        <p:txBody>
          <a:bodyPr wrap="square">
            <a:spAutoFit/>
          </a:bodyPr>
          <a:lstStyle/>
          <a:p>
            <a:r>
              <a:rPr lang="ko-KR" altLang="en-US" sz="1600" dirty="0"/>
              <a:t>기본 값으로 중앙에 </a:t>
            </a:r>
            <a:r>
              <a:rPr lang="ko-KR" altLang="en-US" sz="1600" dirty="0" err="1"/>
              <a:t>산점도</a:t>
            </a:r>
            <a:r>
              <a:rPr lang="ko-KR" altLang="en-US" sz="1600" dirty="0"/>
              <a:t> 그래프를</a:t>
            </a:r>
            <a:r>
              <a:rPr lang="en-US" altLang="ko-KR" sz="1600" dirty="0"/>
              <a:t>, </a:t>
            </a:r>
            <a:r>
              <a:rPr lang="ko-KR" altLang="en-US" sz="1600" dirty="0"/>
              <a:t>상단 및 우측에 </a:t>
            </a:r>
            <a:r>
              <a:rPr lang="ko-KR" altLang="en-US" sz="1600" dirty="0" err="1"/>
              <a:t>히스토</a:t>
            </a:r>
            <a:r>
              <a:rPr lang="ko-KR" altLang="en-US" sz="1600" dirty="0"/>
              <a:t> 그램을 그려 줍니다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상단의 히스토그램을 살펴 보면 나이의 데이터 분포가 </a:t>
            </a:r>
            <a:r>
              <a:rPr lang="en-US" altLang="ko-KR" sz="1600" dirty="0"/>
              <a:t>40</a:t>
            </a:r>
            <a:r>
              <a:rPr lang="ko-KR" altLang="en-US" sz="1600" dirty="0"/>
              <a:t>대 후반에서 </a:t>
            </a:r>
            <a:r>
              <a:rPr lang="en-US" altLang="ko-KR" sz="1600" dirty="0"/>
              <a:t>60</a:t>
            </a:r>
            <a:r>
              <a:rPr lang="ko-KR" altLang="en-US" sz="1600" dirty="0"/>
              <a:t>대 초반까지의 데이터가 많아 보입니다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84" y="1916832"/>
            <a:ext cx="4087108" cy="4087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7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0453" y="153613"/>
            <a:ext cx="9109052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나이와 소득에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산점도와</a:t>
            </a:r>
            <a:r>
              <a:rPr lang="ko-KR" altLang="en-US" b="1" kern="100" dirty="0">
                <a:cs typeface="바탕" panose="02030600000101010101" pitchFamily="18" charset="-127"/>
              </a:rPr>
              <a:t>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jointplot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ko-KR" altLang="en-US" sz="1600" dirty="0"/>
              <a:t>선형 관계를 위한 회귀선</a:t>
            </a:r>
            <a:r>
              <a:rPr lang="en-US" altLang="ko-KR" sz="1600" dirty="0"/>
              <a:t>(regression line)</a:t>
            </a:r>
            <a:r>
              <a:rPr lang="ko-KR" altLang="en-US" sz="1600" dirty="0"/>
              <a:t>은 </a:t>
            </a:r>
            <a:r>
              <a:rPr lang="en-US" altLang="ko-KR" sz="1600" dirty="0"/>
              <a:t>kind='</a:t>
            </a:r>
            <a:r>
              <a:rPr lang="en-US" altLang="ko-KR" sz="1600" dirty="0" err="1"/>
              <a:t>reg</a:t>
            </a:r>
            <a:r>
              <a:rPr lang="en-US" altLang="ko-KR" sz="1600" dirty="0"/>
              <a:t>'</a:t>
            </a:r>
            <a:r>
              <a:rPr lang="ko-KR" altLang="en-US" sz="1600" dirty="0"/>
              <a:t>을 사용하면 됩니다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00" y="2045628"/>
            <a:ext cx="3888616" cy="3888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90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 smtClean="0">
                <a:cs typeface="바탕" panose="02030600000101010101" pitchFamily="18" charset="-127"/>
              </a:rPr>
              <a:t>척도의 종류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척도의 종류에는 다음과 같은 항목들이 존재합니다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111407"/>
              </p:ext>
            </p:extLst>
          </p:nvPr>
        </p:nvGraphicFramePr>
        <p:xfrm>
          <a:off x="512854" y="1372134"/>
          <a:ext cx="897665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62">
                  <a:extLst>
                    <a:ext uri="{9D8B030D-6E8A-4147-A177-3AD203B41FA5}">
                      <a16:colId xmlns="" xmlns:a16="http://schemas.microsoft.com/office/drawing/2014/main" val="217795157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600974916"/>
                    </a:ext>
                  </a:extLst>
                </a:gridCol>
                <a:gridCol w="4320480">
                  <a:extLst>
                    <a:ext uri="{9D8B030D-6E8A-4147-A177-3AD203B41FA5}">
                      <a16:colId xmlns="" xmlns:a16="http://schemas.microsoft.com/office/drawing/2014/main" val="3097170774"/>
                    </a:ext>
                  </a:extLst>
                </a:gridCol>
                <a:gridCol w="3168352">
                  <a:extLst>
                    <a:ext uri="{9D8B030D-6E8A-4147-A177-3AD203B41FA5}">
                      <a16:colId xmlns="" xmlns:a16="http://schemas.microsoft.com/office/drawing/2014/main" val="84455780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종류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예시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80973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범주형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정성적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질적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명목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척도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단지 구분을 하기 위한 목적으로 숫자를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부여하여 만든 척도입니다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숫자의 양적인 의미는 없습니다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은 남자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2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는 여자입니다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직업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학생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2(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교수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3(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직원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b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초졸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2(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중졸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3(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고졸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4(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대졸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b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색상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1(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검정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2(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흰색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3(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쥐색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4(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청색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5(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녹색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)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79828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서열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척도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순서적 상하 관계를 나타냅니다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측정 대상의 높고 낮음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크고 작음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많고 적음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선호도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높고 낮음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숫자의 양적인 의미는 없습니다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직급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1(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사원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2(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대리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3(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과장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4(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5(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6075321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연속형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정량적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양적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등간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척도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균일한 간격을 두고 분할하여 측정하는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척도를 의미합니다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속성에 대한 각 수준 간의 간격이 동일한 경우에 해당합니다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설문 조사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: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1)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매우 그렇다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2)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그렇다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3)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보통입니다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4)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그렇지 않다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5) 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매우 그렇지 않다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 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916863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비율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척도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등간 척도에 비율의 개념이 첨가된 척도입니다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비율 계산이 가능합니다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.(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사칙 연산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절대적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0</a:t>
                      </a: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점을 출발점으로 하여 속성을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양적으로 표현하는 척도입니다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나이가 얼마입니까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b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귀하의 몸무게는 얼마입니까</a:t>
                      </a:r>
                      <a:r>
                        <a:rPr lang="en-US" sz="12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93919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2461" y="153613"/>
            <a:ext cx="8965036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나이와 소득에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산점도와</a:t>
            </a:r>
            <a:r>
              <a:rPr lang="ko-KR" altLang="en-US" b="1" kern="100" dirty="0">
                <a:cs typeface="바탕" panose="02030600000101010101" pitchFamily="18" charset="-127"/>
              </a:rPr>
              <a:t>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jointplot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kind="hex" </a:t>
            </a:r>
            <a:r>
              <a:rPr lang="ko-KR" altLang="en-US" sz="1600" dirty="0"/>
              <a:t>매개 변수를 사용하면 육각형 모양의 밀도를 확인해주는 그래프를 그려 줍니다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색상이 진할수록 밀도가 부분입니다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16" y="2280051"/>
            <a:ext cx="3600584" cy="3600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17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6477" y="153613"/>
            <a:ext cx="8677004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나이와 소득에 따른 </a:t>
            </a:r>
            <a:r>
              <a:rPr lang="ko-KR" altLang="en-US" b="1" kern="100" dirty="0" err="1">
                <a:cs typeface="바탕" panose="02030600000101010101" pitchFamily="18" charset="-127"/>
              </a:rPr>
              <a:t>산점도와</a:t>
            </a:r>
            <a:r>
              <a:rPr lang="ko-KR" altLang="en-US" b="1" kern="100" dirty="0">
                <a:cs typeface="바탕" panose="02030600000101010101" pitchFamily="18" charset="-127"/>
              </a:rPr>
              <a:t> 히스토그램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jointplot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kind='</a:t>
            </a:r>
            <a:r>
              <a:rPr lang="en-US" altLang="ko-KR" sz="1600" dirty="0" err="1"/>
              <a:t>kde</a:t>
            </a:r>
            <a:r>
              <a:rPr lang="en-US" altLang="ko-KR" sz="1600" dirty="0"/>
              <a:t>' </a:t>
            </a:r>
            <a:r>
              <a:rPr lang="ko-KR" altLang="en-US" sz="1600" dirty="0"/>
              <a:t>옵션으로 데이터의 </a:t>
            </a:r>
            <a:r>
              <a:rPr lang="ko-KR" altLang="en-US" sz="1600" dirty="0" err="1"/>
              <a:t>밀집도를</a:t>
            </a:r>
            <a:r>
              <a:rPr lang="ko-KR" altLang="en-US" sz="1600" dirty="0"/>
              <a:t> 보다 부드러운 선으로 확인할 수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30" y="1923327"/>
            <a:ext cx="3990094" cy="3990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71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성별에 따른 소득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barplot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69332"/>
          </a:xfrm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barplot</a:t>
            </a:r>
            <a:r>
              <a:rPr lang="ko-KR" altLang="en-US" sz="1800" dirty="0"/>
              <a:t>은 막대 그래프를 그려 주는 함수입니다</a:t>
            </a:r>
            <a:r>
              <a:rPr lang="en-US" altLang="ko-KR" sz="1800" dirty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176015"/>
              </p:ext>
            </p:extLst>
          </p:nvPr>
        </p:nvGraphicFramePr>
        <p:xfrm>
          <a:off x="551259" y="1412776"/>
          <a:ext cx="9021087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3408694611"/>
                    </a:ext>
                  </a:extLst>
                </a:gridCol>
                <a:gridCol w="7406635">
                  <a:extLst>
                    <a:ext uri="{9D8B030D-6E8A-4147-A177-3AD203B41FA5}">
                      <a16:colId xmlns="" xmlns:a16="http://schemas.microsoft.com/office/drawing/2014/main" val="2718145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0820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x, y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축에 놓여질 범주형 데이터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y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축에는 </a:t>
                      </a:r>
                      <a:r>
                        <a:rPr lang="ko-KR" sz="1200" kern="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연속형</a:t>
                      </a:r>
                      <a:r>
                        <a:rPr lang="ko-KR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데이터를 지정합니다</a:t>
                      </a: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4833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적용할 데이터 프레임을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5464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특성을 구분할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컬럼을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86316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errwidth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에러 바의 두께를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63068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estimator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 값은 평균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np.mean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7475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7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성별에 따른 소득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barplot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471172"/>
          </a:xfr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컬럼</a:t>
            </a:r>
            <a:r>
              <a:rPr lang="ko-KR" altLang="en-US" sz="1600" dirty="0"/>
              <a:t> </a:t>
            </a:r>
            <a:r>
              <a:rPr lang="en-US" altLang="ko-KR" sz="1600" dirty="0"/>
              <a:t>'</a:t>
            </a:r>
            <a:r>
              <a:rPr lang="ko-KR" altLang="en-US" sz="1600" dirty="0"/>
              <a:t>소득</a:t>
            </a:r>
            <a:r>
              <a:rPr lang="en-US" altLang="ko-KR" sz="1600" dirty="0"/>
              <a:t>', '</a:t>
            </a:r>
            <a:r>
              <a:rPr lang="ko-KR" altLang="en-US" sz="1600" dirty="0"/>
              <a:t>나이</a:t>
            </a:r>
            <a:r>
              <a:rPr lang="en-US" altLang="ko-KR" sz="1600" dirty="0"/>
              <a:t>'</a:t>
            </a:r>
            <a:r>
              <a:rPr lang="ko-KR" altLang="en-US" sz="1600" dirty="0"/>
              <a:t>에 대한 간략한 통계치 정보를 확인합니다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/>
              <a:t>x </a:t>
            </a:r>
            <a:r>
              <a:rPr lang="ko-KR" altLang="en-US" sz="1600" dirty="0"/>
              <a:t>축에 </a:t>
            </a:r>
            <a:r>
              <a:rPr lang="en-US" altLang="ko-KR" sz="1600" dirty="0"/>
              <a:t>'</a:t>
            </a:r>
            <a:r>
              <a:rPr lang="ko-KR" altLang="en-US" sz="1600" dirty="0"/>
              <a:t>성별</a:t>
            </a:r>
            <a:r>
              <a:rPr lang="en-US" altLang="ko-KR" sz="1600" dirty="0"/>
              <a:t>' </a:t>
            </a:r>
            <a:r>
              <a:rPr lang="ko-KR" altLang="en-US" sz="1600" dirty="0" err="1"/>
              <a:t>컬럼을</a:t>
            </a:r>
            <a:r>
              <a:rPr lang="ko-KR" altLang="en-US" sz="1600" dirty="0"/>
              <a:t> 보여 주고</a:t>
            </a:r>
            <a:r>
              <a:rPr lang="en-US" altLang="ko-KR" sz="1600" dirty="0"/>
              <a:t>, y </a:t>
            </a:r>
            <a:r>
              <a:rPr lang="ko-KR" altLang="en-US" sz="1600" dirty="0"/>
              <a:t>축에 </a:t>
            </a:r>
            <a:r>
              <a:rPr lang="en-US" altLang="ko-KR" sz="1600" dirty="0"/>
              <a:t>'</a:t>
            </a:r>
            <a:r>
              <a:rPr lang="ko-KR" altLang="en-US" sz="1600" dirty="0"/>
              <a:t>소득</a:t>
            </a:r>
            <a:r>
              <a:rPr lang="en-US" altLang="ko-KR" sz="1600" dirty="0"/>
              <a:t>'</a:t>
            </a:r>
            <a:r>
              <a:rPr lang="ko-KR" altLang="en-US" sz="1600" dirty="0"/>
              <a:t>에 대한 평균 값을 이용하여 </a:t>
            </a:r>
            <a:r>
              <a:rPr lang="ko-KR" altLang="en-US" sz="1600" dirty="0" err="1"/>
              <a:t>일변량</a:t>
            </a:r>
            <a:r>
              <a:rPr lang="ko-KR" altLang="en-US" sz="1600" dirty="0"/>
              <a:t> 막대 그래프로 보여 줍니다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에러 바를 표시하지 않기 위하여 </a:t>
            </a:r>
            <a:r>
              <a:rPr lang="en-US" altLang="ko-KR" sz="1600" dirty="0" err="1"/>
              <a:t>errwidth</a:t>
            </a:r>
            <a:r>
              <a:rPr lang="ko-KR" altLang="en-US" sz="1600" dirty="0"/>
              <a:t>의 값을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지정합니다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18" y="2164288"/>
            <a:ext cx="5598694" cy="4199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46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성별에 따른 소득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barplot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/>
              <a:t>hue </a:t>
            </a:r>
            <a:r>
              <a:rPr lang="ko-KR" altLang="en-US" sz="1600" dirty="0"/>
              <a:t>매개 변수를 사용하여 </a:t>
            </a:r>
            <a:r>
              <a:rPr lang="en-US" altLang="ko-KR" sz="1600" dirty="0"/>
              <a:t>'</a:t>
            </a:r>
            <a:r>
              <a:rPr lang="ko-KR" altLang="en-US" sz="1600" dirty="0"/>
              <a:t>종교 유무</a:t>
            </a:r>
            <a:r>
              <a:rPr lang="en-US" altLang="ko-KR" sz="1600" dirty="0"/>
              <a:t>'</a:t>
            </a:r>
            <a:r>
              <a:rPr lang="ko-KR" altLang="en-US" sz="1600" dirty="0"/>
              <a:t>에 따른 색상 구분을 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다변량</a:t>
            </a:r>
            <a:r>
              <a:rPr lang="ko-KR" altLang="en-US" sz="1600" dirty="0"/>
              <a:t> 막대 그래프를 보여 줍니다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76" y="1924554"/>
            <a:ext cx="5009504" cy="3757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785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성별에 따른 소득 그래프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en-US" altLang="ko-KR" b="1" kern="100" dirty="0" err="1">
                <a:cs typeface="바탕" panose="02030600000101010101" pitchFamily="18" charset="-127"/>
              </a:rPr>
              <a:t>barplot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69332"/>
          </a:xfrm>
        </p:spPr>
        <p:txBody>
          <a:bodyPr wrap="square">
            <a:spAutoFit/>
          </a:bodyPr>
          <a:lstStyle/>
          <a:p>
            <a:r>
              <a:rPr lang="ko-KR" altLang="en-US" sz="1800" smtClean="0"/>
              <a:t>매개 </a:t>
            </a:r>
            <a:r>
              <a:rPr lang="ko-KR" altLang="en-US" sz="1800"/>
              <a:t>변수 </a:t>
            </a:r>
            <a:r>
              <a:rPr lang="en-US" altLang="ko-KR" sz="1800"/>
              <a:t>x</a:t>
            </a:r>
            <a:r>
              <a:rPr lang="ko-KR" altLang="en-US" sz="1800"/>
              <a:t>와 </a:t>
            </a:r>
            <a:r>
              <a:rPr lang="en-US" altLang="ko-KR" sz="1800"/>
              <a:t>y</a:t>
            </a:r>
            <a:r>
              <a:rPr lang="ko-KR" altLang="en-US" sz="1800"/>
              <a:t>의 값을 서로 맞바꾸면 가로 막대 그래프를 그릴 수 있습니다</a:t>
            </a:r>
            <a:r>
              <a:rPr lang="en-US" altLang="ko-KR" sz="1800"/>
              <a:t>.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72" y="1750230"/>
            <a:ext cx="5288524" cy="3966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633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성별에 따른 소득 상자 수염 그래프</a:t>
            </a:r>
            <a:r>
              <a:rPr lang="en-US" altLang="ko-KR" b="1" kern="100" dirty="0">
                <a:cs typeface="바탕" panose="02030600000101010101" pitchFamily="18" charset="-127"/>
              </a:rPr>
              <a:t>(boxplot)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929485"/>
          </a:xfr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boxplot</a:t>
            </a:r>
            <a:r>
              <a:rPr lang="ko-KR" altLang="en-US" sz="1600" dirty="0"/>
              <a:t>은 상자 수염 그래프를 그려 주는 함수입니다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1600" dirty="0"/>
              <a:t>매개 변수는 </a:t>
            </a:r>
            <a:r>
              <a:rPr lang="en-US" altLang="ko-KR" sz="1600" dirty="0" err="1"/>
              <a:t>barplot</a:t>
            </a:r>
            <a:r>
              <a:rPr lang="en-US" altLang="ko-KR" sz="1600" dirty="0"/>
              <a:t> </a:t>
            </a:r>
            <a:r>
              <a:rPr lang="ko-KR" altLang="en-US" sz="1600" dirty="0"/>
              <a:t>함수와 거의 유사합니다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en-US" altLang="ko-KR" sz="1600" dirty="0"/>
              <a:t>&lt;</a:t>
            </a:r>
            <a:r>
              <a:rPr lang="ko-KR" altLang="en-US" sz="1600" dirty="0"/>
              <a:t>해설</a:t>
            </a:r>
            <a:r>
              <a:rPr lang="en-US" altLang="ko-KR" sz="1600" dirty="0"/>
              <a:t>&gt; </a:t>
            </a:r>
            <a:r>
              <a:rPr lang="ko-KR" altLang="en-US" sz="1600" dirty="0"/>
              <a:t>성별에 따른 소득의 분포에 대한 상자 수염 그래프를 그려 봅니다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26" y="2350540"/>
            <a:ext cx="5039254" cy="3779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95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성별에 따른 소득 상자 수염 그래프</a:t>
            </a:r>
            <a:r>
              <a:rPr lang="en-US" altLang="ko-KR" b="1" kern="100" dirty="0">
                <a:cs typeface="바탕" panose="02030600000101010101" pitchFamily="18" charset="-127"/>
              </a:rPr>
              <a:t>(boxplot)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이상치</a:t>
            </a:r>
            <a:r>
              <a:rPr lang="en-US" altLang="ko-KR" sz="1600" dirty="0"/>
              <a:t>(outlier) </a:t>
            </a:r>
            <a:r>
              <a:rPr lang="ko-KR" altLang="en-US" sz="1600" dirty="0"/>
              <a:t>정보가 많은 관계로 인하여 이상치를 제거하고 다시 그려 보도록 하겠습니다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소득이 </a:t>
            </a:r>
            <a:r>
              <a:rPr lang="en-US" altLang="ko-KR" sz="1600" dirty="0"/>
              <a:t>400 </a:t>
            </a:r>
            <a:r>
              <a:rPr lang="ko-KR" altLang="en-US" sz="1600" dirty="0"/>
              <a:t>이하인 행에 대하여 상자 수염 그래프를 그려 봅니다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62" y="2078312"/>
            <a:ext cx="5037518" cy="3778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510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소득에 따른 나이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ko-KR" altLang="en-US" b="1" kern="100" dirty="0">
                <a:cs typeface="바탕" panose="02030600000101010101" pitchFamily="18" charset="-127"/>
              </a:rPr>
              <a:t>이차원 밀집도</a:t>
            </a:r>
            <a:r>
              <a:rPr lang="en-US" altLang="ko-KR" b="1" kern="100" dirty="0">
                <a:cs typeface="바탕" panose="02030600000101010101" pitchFamily="18" charset="-127"/>
              </a:rPr>
              <a:t>_</a:t>
            </a:r>
            <a:r>
              <a:rPr lang="en-US" altLang="ko-KR" b="1" kern="100" dirty="0" err="1">
                <a:cs typeface="바탕" panose="02030600000101010101" pitchFamily="18" charset="-127"/>
              </a:rPr>
              <a:t>kdeplot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175706"/>
          </a:xfrm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kdeplot</a:t>
            </a:r>
            <a:r>
              <a:rPr lang="ko-KR" altLang="en-US" sz="1600" dirty="0"/>
              <a:t>은 </a:t>
            </a:r>
            <a:r>
              <a:rPr lang="en-US" altLang="ko-KR" sz="1600" dirty="0"/>
              <a:t>kernel density estimation</a:t>
            </a:r>
            <a:r>
              <a:rPr lang="ko-KR" altLang="en-US" sz="1600" dirty="0"/>
              <a:t>의 줄인 말입니다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 err="1"/>
              <a:t>kdeplot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히스토그램 같은 데이터의 분포를 </a:t>
            </a:r>
            <a:r>
              <a:rPr lang="en-US" altLang="ko-KR" sz="1600" dirty="0"/>
              <a:t>smoothing</a:t>
            </a:r>
            <a:r>
              <a:rPr lang="ko-KR" altLang="en-US" sz="1600" dirty="0"/>
              <a:t>하여 그려 주는 기법을 말합니다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확률 밀도를 추정하여 일종의 </a:t>
            </a:r>
            <a:r>
              <a:rPr lang="en-US" altLang="ko-KR" sz="1600" dirty="0"/>
              <a:t>discrete(</a:t>
            </a:r>
            <a:r>
              <a:rPr lang="ko-KR" altLang="en-US" sz="1600" dirty="0"/>
              <a:t>이산화</a:t>
            </a:r>
            <a:r>
              <a:rPr lang="en-US" altLang="ko-KR" sz="1600" dirty="0"/>
              <a:t>)</a:t>
            </a:r>
            <a:r>
              <a:rPr lang="ko-KR" altLang="en-US" sz="1600" dirty="0"/>
              <a:t>되어 있는 변수를 </a:t>
            </a:r>
            <a:r>
              <a:rPr lang="en-US" altLang="ko-KR" sz="1600" dirty="0"/>
              <a:t>continuous(</a:t>
            </a:r>
            <a:r>
              <a:rPr lang="ko-KR" altLang="en-US" sz="1600" dirty="0"/>
              <a:t>연속적</a:t>
            </a:r>
            <a:r>
              <a:rPr lang="en-US" altLang="ko-KR" sz="1600" dirty="0"/>
              <a:t>)</a:t>
            </a:r>
            <a:r>
              <a:rPr lang="ko-KR" altLang="en-US" sz="1600" dirty="0"/>
              <a:t>하게 만들어주는 것으로 보시면 됩니다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77896"/>
              </p:ext>
            </p:extLst>
          </p:nvPr>
        </p:nvGraphicFramePr>
        <p:xfrm>
          <a:off x="551259" y="2132856"/>
          <a:ext cx="9021087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3408694611"/>
                    </a:ext>
                  </a:extLst>
                </a:gridCol>
                <a:gridCol w="7406635">
                  <a:extLst>
                    <a:ext uri="{9D8B030D-6E8A-4147-A177-3AD203B41FA5}">
                      <a16:colId xmlns="" xmlns:a16="http://schemas.microsoft.com/office/drawing/2014/main" val="2718145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0820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r>
                        <a:rPr lang="ko-KR" sz="10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축에 그려질 데이터를 지정합니다</a:t>
                      </a:r>
                      <a:r>
                        <a:rPr lang="en-US" sz="10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4833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data2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</a:t>
                      </a:r>
                      <a:r>
                        <a:rPr lang="ko-KR" sz="10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축에 그려질 데이터를 지정합니다</a:t>
                      </a:r>
                      <a:r>
                        <a:rPr lang="en-US" sz="10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68903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shade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True</a:t>
                      </a:r>
                      <a:r>
                        <a:rPr lang="ko-KR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값을 가지면 그림자 효과를 지정할 수 있습니다</a:t>
                      </a: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5464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color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색상을 지정합니다</a:t>
                      </a: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86316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레이블을 지정합니다</a:t>
                      </a: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63068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alpha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불투명도를</a:t>
                      </a:r>
                      <a:r>
                        <a:rPr lang="ko-KR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지정합니다</a:t>
                      </a:r>
                      <a:r>
                        <a:rPr lang="en-US" sz="10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7475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8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소득에 따른 나이</a:t>
            </a:r>
            <a:r>
              <a:rPr lang="en-US" altLang="ko-KR" b="1" kern="100" dirty="0">
                <a:cs typeface="바탕" panose="02030600000101010101" pitchFamily="18" charset="-127"/>
              </a:rPr>
              <a:t>(</a:t>
            </a:r>
            <a:r>
              <a:rPr lang="ko-KR" altLang="en-US" b="1" kern="100" dirty="0">
                <a:cs typeface="바탕" panose="02030600000101010101" pitchFamily="18" charset="-127"/>
              </a:rPr>
              <a:t>이차원 밀집도</a:t>
            </a:r>
            <a:r>
              <a:rPr lang="en-US" altLang="ko-KR" b="1" kern="100" dirty="0">
                <a:cs typeface="바탕" panose="02030600000101010101" pitchFamily="18" charset="-127"/>
              </a:rPr>
              <a:t>_</a:t>
            </a:r>
            <a:r>
              <a:rPr lang="en-US" altLang="ko-KR" b="1" kern="100" dirty="0" err="1">
                <a:cs typeface="바탕" panose="02030600000101010101" pitchFamily="18" charset="-127"/>
              </a:rPr>
              <a:t>kdeplot</a:t>
            </a:r>
            <a:r>
              <a:rPr lang="en-US" altLang="ko-KR" b="1" kern="100" dirty="0">
                <a:cs typeface="바탕" panose="02030600000101010101" pitchFamily="18" charset="-127"/>
              </a:rPr>
              <a:t>)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소득에 따른 나이를 이용하여 이차원 밀집도 그래프를 그려 봅니다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shade </a:t>
            </a:r>
            <a:r>
              <a:rPr lang="ko-KR" altLang="en-US" sz="1600" dirty="0" smtClean="0"/>
              <a:t>매개 변수의 값을 </a:t>
            </a:r>
            <a:r>
              <a:rPr lang="en-US" altLang="ko-KR" sz="1600" dirty="0" smtClean="0"/>
              <a:t>True</a:t>
            </a:r>
            <a:r>
              <a:rPr lang="ko-KR" altLang="en-US" sz="1600" dirty="0" smtClean="0"/>
              <a:t>로 지정하여 그림자 </a:t>
            </a:r>
            <a:r>
              <a:rPr lang="ko-KR" altLang="en-US" sz="1600" dirty="0"/>
              <a:t>효과를 지정할 수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86" y="1921573"/>
            <a:ext cx="5334410" cy="4000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808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45070" y="153613"/>
            <a:ext cx="9219238" cy="533400"/>
          </a:xfrm>
        </p:spPr>
        <p:txBody>
          <a:bodyPr/>
          <a:lstStyle/>
          <a:p>
            <a:pPr algn="ctr" eaLnBrk="1" hangingPunct="1"/>
            <a:r>
              <a:rPr lang="ko-KR" altLang="en-US" sz="3200"/>
              <a:t>결혼 </a:t>
            </a:r>
            <a:r>
              <a:rPr lang="ko-KR" altLang="en-US" sz="3200" smtClean="0"/>
              <a:t>유무에 </a:t>
            </a:r>
            <a:r>
              <a:rPr lang="ko-KR" altLang="en-US" sz="3200"/>
              <a:t>따른 빈도</a:t>
            </a:r>
            <a:r>
              <a:rPr lang="en-US" altLang="ko-KR" sz="3200"/>
              <a:t>(countplot)</a:t>
            </a:r>
            <a:endParaRPr lang="ko-KR" altLang="en-US" sz="3200" dirty="0"/>
          </a:p>
        </p:txBody>
      </p:sp>
      <p:sp>
        <p:nvSpPr>
          <p:cNvPr id="4" name="내용 개체 틀 8"/>
          <p:cNvSpPr>
            <a:spLocks noGrp="1"/>
          </p:cNvSpPr>
          <p:nvPr>
            <p:ph idx="1"/>
          </p:nvPr>
        </p:nvSpPr>
        <p:spPr>
          <a:xfrm>
            <a:off x="64041" y="841415"/>
            <a:ext cx="9643701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cs typeface="Consolas" pitchFamily="49" charset="0"/>
              </a:rPr>
              <a:t>countplot</a:t>
            </a:r>
            <a:r>
              <a:rPr lang="en-US" altLang="ko-KR" sz="1600" dirty="0">
                <a:cs typeface="Consolas" pitchFamily="49" charset="0"/>
              </a:rPr>
              <a:t>() </a:t>
            </a:r>
            <a:r>
              <a:rPr lang="ko-KR" altLang="en-US" sz="1600" dirty="0">
                <a:cs typeface="Consolas" pitchFamily="49" charset="0"/>
              </a:rPr>
              <a:t>함수는 범주형 데이터에 대하여 항목별 개수를 세어서 막대 그래프를 그려 줍니다</a:t>
            </a:r>
            <a:r>
              <a:rPr lang="en-US" altLang="ko-KR" sz="1600" dirty="0">
                <a:cs typeface="Consolas" pitchFamily="49" charset="0"/>
              </a:rPr>
              <a:t>. </a:t>
            </a:r>
            <a:endParaRPr lang="ko-KR" altLang="en-US" sz="1600" dirty="0" smtClean="0">
              <a:cs typeface="Consolas" pitchFamily="49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31787"/>
              </p:ext>
            </p:extLst>
          </p:nvPr>
        </p:nvGraphicFramePr>
        <p:xfrm>
          <a:off x="444145" y="1319507"/>
          <a:ext cx="9021087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452">
                  <a:extLst>
                    <a:ext uri="{9D8B030D-6E8A-4147-A177-3AD203B41FA5}">
                      <a16:colId xmlns="" xmlns:a16="http://schemas.microsoft.com/office/drawing/2014/main" val="2355483167"/>
                    </a:ext>
                  </a:extLst>
                </a:gridCol>
                <a:gridCol w="7406635">
                  <a:extLst>
                    <a:ext uri="{9D8B030D-6E8A-4147-A177-3AD203B41FA5}">
                      <a16:colId xmlns="" xmlns:a16="http://schemas.microsoft.com/office/drawing/2014/main" val="6750415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73329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데이터프레임의 열 이름 문자열을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079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대상이 되는 데이터프레임을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0217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hue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특성을 구분할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컬럼을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32540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열거할 데이터의 순서를 사용자가 정의하고자 할 때 사용합니다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32103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linewidth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테두리 선의 두께를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5769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edgecolor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Bar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테두리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(edge)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색상을 지정할 때 사용합니다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9835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 latinLnBrk="1">
                        <a:spcBef>
                          <a:spcPts val="29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palette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색상 팔레트를 지정합니다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예시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'Paired', 'dark'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등등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2586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09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한국 복지 패널 데이터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634020"/>
          </a:xfrm>
        </p:spPr>
        <p:txBody>
          <a:bodyPr wrap="square">
            <a:spAutoFit/>
          </a:bodyPr>
          <a:lstStyle/>
          <a:p>
            <a:r>
              <a:rPr lang="ko-KR" altLang="en-US" sz="1600" dirty="0"/>
              <a:t>소득에 따른 나이를 이용하여 이차원 밀집도 그래프를 그려 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shade </a:t>
            </a:r>
            <a:r>
              <a:rPr lang="ko-KR" altLang="en-US" sz="1600" dirty="0"/>
              <a:t>매개 변수의 값을 </a:t>
            </a:r>
            <a:r>
              <a:rPr lang="en-US" altLang="ko-KR" sz="1600" dirty="0" smtClean="0"/>
              <a:t>False</a:t>
            </a:r>
            <a:r>
              <a:rPr lang="ko-KR" altLang="en-US" sz="1600" dirty="0" smtClean="0"/>
              <a:t>으로 </a:t>
            </a:r>
            <a:r>
              <a:rPr lang="ko-KR" altLang="en-US" sz="1600" dirty="0"/>
              <a:t>지정하여 그림자 효과를 </a:t>
            </a:r>
            <a:r>
              <a:rPr lang="ko-KR" altLang="en-US" sz="1600" dirty="0" smtClean="0"/>
              <a:t>삭제했습니다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24" y="2210833"/>
            <a:ext cx="4876148" cy="3657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84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한국 복지 패널 데이터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'</a:t>
            </a:r>
            <a:r>
              <a:rPr lang="ko-KR" altLang="en-US" sz="1600" dirty="0"/>
              <a:t>결혼 유무</a:t>
            </a:r>
            <a:r>
              <a:rPr lang="en-US" altLang="ko-KR" sz="1600" dirty="0"/>
              <a:t>'</a:t>
            </a:r>
            <a:r>
              <a:rPr lang="ko-KR" altLang="en-US" sz="1600" dirty="0"/>
              <a:t>에 대한 빈도 수를 이용하여 </a:t>
            </a:r>
            <a:r>
              <a:rPr lang="en-US" altLang="ko-KR" sz="1600" dirty="0" err="1"/>
              <a:t>countplot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사용해 봅니다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14" y="1655777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8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한국 복지 패널 데이터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'</a:t>
            </a:r>
            <a:r>
              <a:rPr lang="ko-KR" altLang="en-US" sz="1600" dirty="0"/>
              <a:t>결혼 유무</a:t>
            </a:r>
            <a:r>
              <a:rPr lang="en-US" altLang="ko-KR" sz="1600" dirty="0"/>
              <a:t>' </a:t>
            </a:r>
            <a:r>
              <a:rPr lang="ko-KR" altLang="en-US" sz="1600" dirty="0"/>
              <a:t>및 </a:t>
            </a:r>
            <a:r>
              <a:rPr lang="en-US" altLang="ko-KR" sz="1600" dirty="0"/>
              <a:t>'</a:t>
            </a:r>
            <a:r>
              <a:rPr lang="ko-KR" altLang="en-US" sz="1600" dirty="0"/>
              <a:t>종교 유무</a:t>
            </a:r>
            <a:r>
              <a:rPr lang="en-US" altLang="ko-KR" sz="1600" dirty="0"/>
              <a:t>' </a:t>
            </a:r>
            <a:r>
              <a:rPr lang="ko-KR" altLang="en-US" sz="1600" dirty="0" err="1"/>
              <a:t>컬럼과</a:t>
            </a:r>
            <a:r>
              <a:rPr lang="ko-KR" altLang="en-US" sz="1600" dirty="0"/>
              <a:t> 관련 빈도 수를 다음과 같이 구해 봅니다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14" y="1384435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40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한국 복지 패널 데이터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1224951"/>
          </a:xfrm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linewidth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매개 변수는 막대 그래프의 테두리에 선을 그리고자 할 때 </a:t>
            </a:r>
            <a:r>
              <a:rPr lang="ko-KR" altLang="en-US" sz="1600" dirty="0" smtClean="0"/>
              <a:t>두께를 </a:t>
            </a:r>
            <a:r>
              <a:rPr lang="ko-KR" altLang="en-US" sz="1600" dirty="0"/>
              <a:t>지정해주는 옵션입니다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edgecolor</a:t>
            </a:r>
            <a:r>
              <a:rPr lang="en-US" altLang="ko-KR" sz="1600" dirty="0"/>
              <a:t> </a:t>
            </a:r>
            <a:r>
              <a:rPr lang="ko-KR" altLang="en-US" sz="1600" dirty="0"/>
              <a:t>매개 변수는 </a:t>
            </a:r>
            <a:r>
              <a:rPr lang="en-US" altLang="ko-KR" sz="1600" dirty="0"/>
              <a:t>Bar</a:t>
            </a:r>
            <a:r>
              <a:rPr lang="ko-KR" altLang="en-US" sz="1600" dirty="0"/>
              <a:t>의 테두리</a:t>
            </a:r>
            <a:r>
              <a:rPr lang="en-US" altLang="ko-KR" sz="1600" dirty="0"/>
              <a:t>(edge) </a:t>
            </a:r>
            <a:r>
              <a:rPr lang="ko-KR" altLang="en-US" sz="1600" dirty="0"/>
              <a:t>색상을 지정할 때 사용합니다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색상 </a:t>
            </a:r>
            <a:r>
              <a:rPr lang="ko-KR" altLang="en-US" sz="1600" dirty="0" err="1"/>
              <a:t>지정시</a:t>
            </a:r>
            <a:r>
              <a:rPr lang="ko-KR" altLang="en-US" sz="1600" dirty="0"/>
              <a:t> 팔레트는 </a:t>
            </a:r>
            <a:r>
              <a:rPr lang="en-US" altLang="ko-KR" sz="1600" dirty="0"/>
              <a:t>palette </a:t>
            </a:r>
            <a:r>
              <a:rPr lang="ko-KR" altLang="en-US" sz="1600" dirty="0"/>
              <a:t>매개 변수를 사용하여 조정 가능합니다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32" y="1952112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01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9441" y="153613"/>
            <a:ext cx="7331075" cy="533400"/>
          </a:xfrm>
        </p:spPr>
        <p:txBody>
          <a:bodyPr/>
          <a:lstStyle/>
          <a:p>
            <a:pPr algn="ctr" eaLnBrk="1" hangingPunct="1"/>
            <a:r>
              <a:rPr lang="ko-KR" altLang="en-US" b="1" kern="100" dirty="0">
                <a:cs typeface="바탕" panose="02030600000101010101" pitchFamily="18" charset="-127"/>
              </a:rPr>
              <a:t>한국 복지 패널 데이터</a:t>
            </a:r>
            <a:endParaRPr lang="ko-KR" altLang="en-US" sz="3200" dirty="0" smtClean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83833" y="840425"/>
            <a:ext cx="9822167" cy="338554"/>
          </a:xfrm>
        </p:spPr>
        <p:txBody>
          <a:bodyPr wrap="square">
            <a:spAutoFit/>
          </a:bodyPr>
          <a:lstStyle/>
          <a:p>
            <a:r>
              <a:rPr lang="ko-KR" altLang="en-US" sz="1600" dirty="0"/>
              <a:t>매개 변수 </a:t>
            </a:r>
            <a:r>
              <a:rPr lang="en-US" altLang="ko-KR" sz="1600" dirty="0"/>
              <a:t>x </a:t>
            </a:r>
            <a:r>
              <a:rPr lang="ko-KR" altLang="en-US" sz="1600" dirty="0"/>
              <a:t>대신에 </a:t>
            </a:r>
            <a:r>
              <a:rPr lang="en-US" altLang="ko-KR" sz="1600" dirty="0"/>
              <a:t>y</a:t>
            </a:r>
            <a:r>
              <a:rPr lang="ko-KR" altLang="en-US" sz="1600" dirty="0"/>
              <a:t>를 사용하면 수직 막대 형식이 아닌 수평 막대 형식의 그래프를 </a:t>
            </a:r>
            <a:r>
              <a:rPr lang="ko-KR" altLang="en-US" sz="1600" dirty="0" err="1"/>
              <a:t>그릴수</a:t>
            </a:r>
            <a:r>
              <a:rPr lang="ko-KR" altLang="en-US" sz="1600" dirty="0"/>
              <a:t>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14" y="1684435"/>
            <a:ext cx="5852172" cy="4389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8500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E7E7FF"/>
            </a:gs>
            <a:gs pos="100000">
              <a:srgbClr val="FFFFFF"/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E7E7FF"/>
            </a:gs>
            <a:gs pos="100000">
              <a:srgbClr val="FFFFFF"/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22137</TotalTime>
  <Words>2525</Words>
  <Application>Microsoft Office PowerPoint</Application>
  <PresentationFormat>A4 용지(210x297mm)</PresentationFormat>
  <Paragraphs>341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기본 디자인</vt:lpstr>
      <vt:lpstr>PowerPoint 프레젠테이션</vt:lpstr>
      <vt:lpstr>데이터 전처리</vt:lpstr>
      <vt:lpstr>척도에 대한 이해</vt:lpstr>
      <vt:lpstr>척도의 종류</vt:lpstr>
      <vt:lpstr>결혼 유무에 따른 빈도(countplot)</vt:lpstr>
      <vt:lpstr>한국 복지 패널 데이터</vt:lpstr>
      <vt:lpstr>한국 복지 패널 데이터</vt:lpstr>
      <vt:lpstr>한국 복지 패널 데이터</vt:lpstr>
      <vt:lpstr>한국 복지 패널 데이터</vt:lpstr>
      <vt:lpstr>한국 복지 패널 데이터</vt:lpstr>
      <vt:lpstr>나이에 따른 히스토그램(distplot)</vt:lpstr>
      <vt:lpstr>나이에 따른 히스토그램(distplot)</vt:lpstr>
      <vt:lpstr>나이에 따른 히스토그램(distplot)</vt:lpstr>
      <vt:lpstr>나이에 따른 히스토그램(distplot)</vt:lpstr>
      <vt:lpstr>나이에 따른 히스토그램(distplot)</vt:lpstr>
      <vt:lpstr>결혼 유무와 성별에 따른 히트맵(heatmap)</vt:lpstr>
      <vt:lpstr>결혼 유무와 성별에 따른 히트맵(heatmap)</vt:lpstr>
      <vt:lpstr>상관 계수를 이용한 히트맵</vt:lpstr>
      <vt:lpstr>두 컬럼간의 짝 그래프(pairplot)</vt:lpstr>
      <vt:lpstr>두 컬럼간의 짝 그래프(pairplot)</vt:lpstr>
      <vt:lpstr>두 컬럼간의 짝 그래프(pairplot)</vt:lpstr>
      <vt:lpstr>두 컬럼간의 짝 그래프(pairplot)</vt:lpstr>
      <vt:lpstr>두 컬럼간의 짝 그래프(pairplot)</vt:lpstr>
      <vt:lpstr>바이올린 그래프(violinplot)</vt:lpstr>
      <vt:lpstr>나이에 대한 바이올린 그래프(violinplot)</vt:lpstr>
      <vt:lpstr>성별과 나이에 따른 바이올린 그래프</vt:lpstr>
      <vt:lpstr>성별과 나이에 따른 바이올린 그래프</vt:lpstr>
      <vt:lpstr>단일 column에 대한 바이올린 모양의 비교</vt:lpstr>
      <vt:lpstr>선형 회귀 모델 그래프(lmplot)</vt:lpstr>
      <vt:lpstr>선형 회귀 모델 그래프(lmplot)</vt:lpstr>
      <vt:lpstr>선형 회귀 모델 그래프(lmplot)</vt:lpstr>
      <vt:lpstr>선형 회귀 모델 그래프(lmplot)</vt:lpstr>
      <vt:lpstr>나이와 소득에 따른 산점도(replot)</vt:lpstr>
      <vt:lpstr>나이와 소득에 따른 산점도(replot)</vt:lpstr>
      <vt:lpstr>나이와 소득에 따른 산점도(replot)</vt:lpstr>
      <vt:lpstr>나이와 소득에 따른 산점도(replot)</vt:lpstr>
      <vt:lpstr>나이와 소득에 따른 산점도와 히스토그램(jointplot)</vt:lpstr>
      <vt:lpstr>나이와 소득에 따른 산점도와 히스토그램(jointplot)</vt:lpstr>
      <vt:lpstr>나이와 소득에 따른 산점도와 히스토그램(jointplot)</vt:lpstr>
      <vt:lpstr>나이와 소득에 따른 산점도와 히스토그램(jointplot)</vt:lpstr>
      <vt:lpstr>나이와 소득에 따른 산점도와 히스토그램(jointplot)</vt:lpstr>
      <vt:lpstr>성별에 따른 소득 그래프(barplot)</vt:lpstr>
      <vt:lpstr>성별에 따른 소득 그래프(barplot)</vt:lpstr>
      <vt:lpstr>성별에 따른 소득 그래프(barplot)</vt:lpstr>
      <vt:lpstr>성별에 따른 소득 그래프(barplot)</vt:lpstr>
      <vt:lpstr>성별에 따른 소득 상자 수염 그래프(boxplot)</vt:lpstr>
      <vt:lpstr>성별에 따른 소득 상자 수염 그래프(boxplot)</vt:lpstr>
      <vt:lpstr>소득에 따른 나이(이차원 밀집도_kdeplot)</vt:lpstr>
      <vt:lpstr>소득에 따른 나이(이차원 밀집도_kdeplot)</vt:lpstr>
      <vt:lpstr>한국 복지 패널 데이터</vt:lpstr>
    </vt:vector>
  </TitlesOfParts>
  <Company>현대정보기술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설진욱</dc:creator>
  <cp:lastModifiedBy>win</cp:lastModifiedBy>
  <cp:revision>2301</cp:revision>
  <dcterms:created xsi:type="dcterms:W3CDTF">2000-05-16T11:16:41Z</dcterms:created>
  <dcterms:modified xsi:type="dcterms:W3CDTF">2021-03-15T03:53:50Z</dcterms:modified>
</cp:coreProperties>
</file>